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62" r:id="rId4"/>
    <p:sldId id="268" r:id="rId5"/>
    <p:sldId id="269" r:id="rId6"/>
    <p:sldId id="299" r:id="rId7"/>
    <p:sldId id="302" r:id="rId8"/>
    <p:sldId id="301" r:id="rId9"/>
    <p:sldId id="303" r:id="rId10"/>
    <p:sldId id="300" r:id="rId11"/>
    <p:sldId id="271" r:id="rId12"/>
    <p:sldId id="272" r:id="rId13"/>
    <p:sldId id="305" r:id="rId14"/>
    <p:sldId id="273" r:id="rId15"/>
    <p:sldId id="286" r:id="rId16"/>
    <p:sldId id="287" r:id="rId17"/>
    <p:sldId id="288" r:id="rId18"/>
    <p:sldId id="278" r:id="rId19"/>
    <p:sldId id="289" r:id="rId20"/>
    <p:sldId id="290" r:id="rId21"/>
    <p:sldId id="291" r:id="rId22"/>
    <p:sldId id="306" r:id="rId23"/>
    <p:sldId id="292" r:id="rId24"/>
    <p:sldId id="293" r:id="rId25"/>
    <p:sldId id="294" r:id="rId26"/>
    <p:sldId id="295" r:id="rId27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D707AED-C50D-D742-B122-F7712294A0C3}">
          <p14:sldIdLst>
            <p14:sldId id="256"/>
            <p14:sldId id="257"/>
            <p14:sldId id="262"/>
            <p14:sldId id="268"/>
            <p14:sldId id="269"/>
            <p14:sldId id="299"/>
            <p14:sldId id="302"/>
            <p14:sldId id="301"/>
            <p14:sldId id="303"/>
            <p14:sldId id="300"/>
            <p14:sldId id="271"/>
            <p14:sldId id="272"/>
            <p14:sldId id="305"/>
            <p14:sldId id="273"/>
            <p14:sldId id="286"/>
            <p14:sldId id="287"/>
            <p14:sldId id="288"/>
            <p14:sldId id="278"/>
            <p14:sldId id="289"/>
            <p14:sldId id="290"/>
            <p14:sldId id="291"/>
            <p14:sldId id="306"/>
            <p14:sldId id="292"/>
            <p14:sldId id="293"/>
            <p14:sldId id="294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ley Ruffner" initials="HR" lastIdx="18" clrIdx="0"/>
  <p:cmAuthor id="2" name="Lindsey Kaetzel" initials="LK" lastIdx="1" clrIdx="1"/>
  <p:cmAuthor id="3" name="Lindsey Kaetzel" initials="LK [2]" lastIdx="1" clrIdx="2"/>
  <p:cmAuthor id="4" name="Lindsey Kaetzel" initials="LK [3]" lastIdx="1" clrIdx="3"/>
  <p:cmAuthor id="5" name="Lindsey Kaetzel" initials="LK [4]" lastIdx="1" clrIdx="4"/>
  <p:cmAuthor id="6" name="Lindsey Kaetzel" initials="LK [5]" lastIdx="1" clrIdx="5"/>
  <p:cmAuthor id="7" name="Lindsey Kaetzel" initials="LK [6]" lastIdx="1" clrIdx="6"/>
  <p:cmAuthor id="8" name="Lindsey Kaetzel" initials="LK [7]" lastIdx="1" clrIdx="7"/>
  <p:cmAuthor id="9" name="Lindsey Kaetzel" initials="LK [8]" lastIdx="1" clrIdx="8"/>
  <p:cmAuthor id="10" name="Lindsey Kaetzel" initials="LK [9]" lastIdx="1" clrIdx="9"/>
  <p:cmAuthor id="11" name="Lindsey Kaetzel" initials="LK [10]" lastIdx="1" clrIdx="10"/>
  <p:cmAuthor id="12" name="Lindsey Kaetzel" initials="LK [11]" lastIdx="1" clrIdx="11"/>
  <p:cmAuthor id="13" name="Lindsey Kaetzel" initials="LK [12]" lastIdx="1" clrIdx="12"/>
  <p:cmAuthor id="14" name="Lindsey Kaetzel" initials="LK [13]" lastIdx="1" clrIdx="13"/>
  <p:cmAuthor id="15" name="Lindsey Kaetzel" initials="LK [14]" lastIdx="1" clrIdx="14"/>
  <p:cmAuthor id="16" name="Lindsey Kaetzel" initials="LK [15]" lastIdx="1" clrIdx="15"/>
  <p:cmAuthor id="17" name="Lindsey Kaetzel" initials="LK [16]" lastIdx="1" clrIdx="16"/>
</p:cmAuthorLst>
</file>

<file path=ppt/flatworld.xml><?xml version="1.0" encoding="utf-8"?>
<FlatWorld>Created exclusively for Kevin Sly (slyke@gram.edu)</FlatWorld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CA7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/>
    <p:restoredTop sz="93103"/>
  </p:normalViewPr>
  <p:slideViewPr>
    <p:cSldViewPr snapToGrid="0" snapToObjects="1">
      <p:cViewPr varScale="1">
        <p:scale>
          <a:sx n="96" d="100"/>
          <a:sy n="96" d="100"/>
        </p:scale>
        <p:origin x="155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-4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fw86b65b07a36ba0" Type="http://schemas.openxmlformats.org/officeDocument/2006/relationships/flatworld" Target="flatworld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6C8923-BA52-43D0-B59D-9592C14D74C6}" type="doc">
      <dgm:prSet loTypeId="urn:microsoft.com/office/officeart/2005/8/layout/default#1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A6C9F65E-5DCD-4E6A-B899-9DA5DBFB79FC}">
      <dgm:prSet phldrT="[Text]" custT="1"/>
      <dgm:spPr>
        <a:solidFill>
          <a:srgbClr val="006CA7"/>
        </a:solidFill>
        <a:ln>
          <a:solidFill>
            <a:srgbClr val="006CA7"/>
          </a:solidFill>
        </a:ln>
      </dgm:spPr>
      <dgm:t>
        <a:bodyPr/>
        <a:lstStyle/>
        <a:p>
          <a:r>
            <a:rPr lang="en-US" altLang="en-US" sz="2000" dirty="0">
              <a:latin typeface="Helvetica" charset="0"/>
              <a:ea typeface="Helvetica" charset="0"/>
              <a:cs typeface="Helvetica" charset="0"/>
            </a:rPr>
            <a:t>Search engine marketing (SEM)</a:t>
          </a:r>
        </a:p>
      </dgm:t>
    </dgm:pt>
    <dgm:pt modelId="{BBD8A1B2-87DC-480C-863A-6925B79DE389}" type="parTrans" cxnId="{F26BFB1B-03C2-4F14-A6EB-750FB5FE4D64}">
      <dgm:prSet/>
      <dgm:spPr/>
      <dgm:t>
        <a:bodyPr/>
        <a:lstStyle/>
        <a:p>
          <a:endParaRPr lang="en-US"/>
        </a:p>
      </dgm:t>
    </dgm:pt>
    <dgm:pt modelId="{EB9C97A9-6156-44EE-8FB8-561DAD344B62}" type="sibTrans" cxnId="{F26BFB1B-03C2-4F14-A6EB-750FB5FE4D64}">
      <dgm:prSet/>
      <dgm:spPr/>
      <dgm:t>
        <a:bodyPr/>
        <a:lstStyle/>
        <a:p>
          <a:endParaRPr lang="en-US"/>
        </a:p>
      </dgm:t>
    </dgm:pt>
    <dgm:pt modelId="{0E66556E-12C1-4492-A419-04DED45E92AE}">
      <dgm:prSet phldrT="[Text]" custT="1"/>
      <dgm:spPr>
        <a:solidFill>
          <a:srgbClr val="006CA7"/>
        </a:solidFill>
      </dgm:spPr>
      <dgm:t>
        <a:bodyPr/>
        <a:lstStyle/>
        <a:p>
          <a:r>
            <a:rPr lang="en-US" altLang="en-US" sz="2000" dirty="0">
              <a:latin typeface="Helvetica" charset="0"/>
              <a:ea typeface="Helvetica" charset="0"/>
              <a:cs typeface="Helvetica" charset="0"/>
            </a:rPr>
            <a:t>Search engine optimization (SEO) </a:t>
          </a:r>
          <a:endParaRPr lang="en-US" sz="2000" dirty="0">
            <a:latin typeface="Helvetica" charset="0"/>
            <a:ea typeface="Helvetica" charset="0"/>
            <a:cs typeface="Helvetica" charset="0"/>
          </a:endParaRPr>
        </a:p>
      </dgm:t>
    </dgm:pt>
    <dgm:pt modelId="{0FC253BB-946F-43D2-8871-1735804DF9A6}" type="parTrans" cxnId="{637A2015-C34F-4E9B-B8E6-3B5C5DEC0B25}">
      <dgm:prSet/>
      <dgm:spPr/>
      <dgm:t>
        <a:bodyPr/>
        <a:lstStyle/>
        <a:p>
          <a:endParaRPr lang="en-US"/>
        </a:p>
      </dgm:t>
    </dgm:pt>
    <dgm:pt modelId="{B83D7C3E-39E8-4CA1-8862-3EBC8F4246B6}" type="sibTrans" cxnId="{637A2015-C34F-4E9B-B8E6-3B5C5DEC0B25}">
      <dgm:prSet/>
      <dgm:spPr/>
      <dgm:t>
        <a:bodyPr/>
        <a:lstStyle/>
        <a:p>
          <a:endParaRPr lang="en-US"/>
        </a:p>
      </dgm:t>
    </dgm:pt>
    <dgm:pt modelId="{77F2E22C-3C27-4451-B0BC-898CE1ADDF10}">
      <dgm:prSet phldrT="[Text]" custT="1"/>
      <dgm:spPr>
        <a:solidFill>
          <a:srgbClr val="006CA7"/>
        </a:solidFill>
      </dgm:spPr>
      <dgm:t>
        <a:bodyPr/>
        <a:lstStyle/>
        <a:p>
          <a:r>
            <a:rPr lang="en-US" altLang="en-US" sz="2000" dirty="0">
              <a:latin typeface="Helvetica" charset="0"/>
              <a:ea typeface="Helvetica" charset="0"/>
              <a:cs typeface="Helvetica" charset="0"/>
            </a:rPr>
            <a:t>Customer relationship management (CRM)</a:t>
          </a:r>
          <a:endParaRPr lang="en-US" sz="2000" dirty="0">
            <a:latin typeface="Helvetica" charset="0"/>
            <a:ea typeface="Helvetica" charset="0"/>
            <a:cs typeface="Helvetica" charset="0"/>
          </a:endParaRPr>
        </a:p>
      </dgm:t>
    </dgm:pt>
    <dgm:pt modelId="{253370C8-2B26-4D26-9750-BD5A193EBB64}" type="parTrans" cxnId="{39CE19A5-5270-4F0A-AC37-A023C9C95ECB}">
      <dgm:prSet/>
      <dgm:spPr/>
      <dgm:t>
        <a:bodyPr/>
        <a:lstStyle/>
        <a:p>
          <a:endParaRPr lang="en-US"/>
        </a:p>
      </dgm:t>
    </dgm:pt>
    <dgm:pt modelId="{54404A29-CE37-4FED-8357-4720505DE02D}" type="sibTrans" cxnId="{39CE19A5-5270-4F0A-AC37-A023C9C95ECB}">
      <dgm:prSet/>
      <dgm:spPr/>
      <dgm:t>
        <a:bodyPr/>
        <a:lstStyle/>
        <a:p>
          <a:endParaRPr lang="en-US"/>
        </a:p>
      </dgm:t>
    </dgm:pt>
    <dgm:pt modelId="{CB3519F2-5BB1-4CBB-B4B4-AA2EA02084EF}">
      <dgm:prSet phldrT="[Text]" custT="1"/>
      <dgm:spPr>
        <a:solidFill>
          <a:srgbClr val="006CA7"/>
        </a:solidFill>
      </dgm:spPr>
      <dgm:t>
        <a:bodyPr/>
        <a:lstStyle/>
        <a:p>
          <a:r>
            <a:rPr lang="en-US" altLang="en-US" sz="2000" dirty="0">
              <a:latin typeface="Helvetica" charset="0"/>
              <a:ea typeface="Helvetica" charset="0"/>
              <a:cs typeface="Helvetica" charset="0"/>
            </a:rPr>
            <a:t>Personalization systems</a:t>
          </a:r>
          <a:endParaRPr lang="en-US" sz="2000" dirty="0">
            <a:latin typeface="Helvetica" charset="0"/>
            <a:ea typeface="Helvetica" charset="0"/>
            <a:cs typeface="Helvetica" charset="0"/>
          </a:endParaRPr>
        </a:p>
      </dgm:t>
    </dgm:pt>
    <dgm:pt modelId="{29581097-38E6-4322-AA9E-560BF6ED9D0C}" type="parTrans" cxnId="{AE5CB0F2-1202-4894-8B67-5202AC60202A}">
      <dgm:prSet/>
      <dgm:spPr/>
      <dgm:t>
        <a:bodyPr/>
        <a:lstStyle/>
        <a:p>
          <a:endParaRPr lang="en-US"/>
        </a:p>
      </dgm:t>
    </dgm:pt>
    <dgm:pt modelId="{06001625-4476-4F85-8377-D9C352450EE4}" type="sibTrans" cxnId="{AE5CB0F2-1202-4894-8B67-5202AC60202A}">
      <dgm:prSet/>
      <dgm:spPr/>
      <dgm:t>
        <a:bodyPr/>
        <a:lstStyle/>
        <a:p>
          <a:endParaRPr lang="en-US"/>
        </a:p>
      </dgm:t>
    </dgm:pt>
    <dgm:pt modelId="{7E92A456-FB4B-4FC3-BF44-ECB320471CAB}">
      <dgm:prSet phldrT="[Text]" custT="1"/>
      <dgm:spPr>
        <a:solidFill>
          <a:srgbClr val="006CA7"/>
        </a:solidFill>
      </dgm:spPr>
      <dgm:t>
        <a:bodyPr/>
        <a:lstStyle/>
        <a:p>
          <a:r>
            <a:rPr lang="en-US" altLang="en-US" sz="1900" dirty="0">
              <a:latin typeface="Helvetica" charset="0"/>
              <a:ea typeface="Helvetica" charset="0"/>
              <a:cs typeface="Helvetica" charset="0"/>
            </a:rPr>
            <a:t>Managing the balance between gathering data and respecting consumer privacy </a:t>
          </a:r>
          <a:endParaRPr lang="en-US" sz="1900" dirty="0">
            <a:latin typeface="Helvetica" charset="0"/>
            <a:ea typeface="Helvetica" charset="0"/>
            <a:cs typeface="Helvetica" charset="0"/>
          </a:endParaRPr>
        </a:p>
      </dgm:t>
    </dgm:pt>
    <dgm:pt modelId="{C5737209-811D-4D02-8AA4-71986E19BE13}" type="parTrans" cxnId="{B3AFF819-0B02-4FC3-985E-DA4B9AA3AE3D}">
      <dgm:prSet/>
      <dgm:spPr/>
      <dgm:t>
        <a:bodyPr/>
        <a:lstStyle/>
        <a:p>
          <a:endParaRPr lang="en-US"/>
        </a:p>
      </dgm:t>
    </dgm:pt>
    <dgm:pt modelId="{FD972182-74E0-4768-9C06-217D1482AB34}" type="sibTrans" cxnId="{B3AFF819-0B02-4FC3-985E-DA4B9AA3AE3D}">
      <dgm:prSet/>
      <dgm:spPr/>
      <dgm:t>
        <a:bodyPr/>
        <a:lstStyle/>
        <a:p>
          <a:endParaRPr lang="en-US"/>
        </a:p>
      </dgm:t>
    </dgm:pt>
    <dgm:pt modelId="{8B78B07B-FEDF-4135-8FAD-FB6CA0E8DBB1}" type="pres">
      <dgm:prSet presAssocID="{476C8923-BA52-43D0-B59D-9592C14D74C6}" presName="diagram" presStyleCnt="0">
        <dgm:presLayoutVars>
          <dgm:dir/>
          <dgm:resizeHandles val="exact"/>
        </dgm:presLayoutVars>
      </dgm:prSet>
      <dgm:spPr/>
    </dgm:pt>
    <dgm:pt modelId="{B41A4989-140D-45A7-A9D8-7952B4226D17}" type="pres">
      <dgm:prSet presAssocID="{A6C9F65E-5DCD-4E6A-B899-9DA5DBFB79FC}" presName="node" presStyleLbl="node1" presStyleIdx="0" presStyleCnt="5">
        <dgm:presLayoutVars>
          <dgm:bulletEnabled val="1"/>
        </dgm:presLayoutVars>
      </dgm:prSet>
      <dgm:spPr>
        <a:prstGeom prst="roundRect">
          <a:avLst/>
        </a:prstGeom>
      </dgm:spPr>
    </dgm:pt>
    <dgm:pt modelId="{A63F1A1A-E35E-4A46-B7FD-F72D562A9F7D}" type="pres">
      <dgm:prSet presAssocID="{EB9C97A9-6156-44EE-8FB8-561DAD344B62}" presName="sibTrans" presStyleCnt="0"/>
      <dgm:spPr/>
    </dgm:pt>
    <dgm:pt modelId="{D61628A0-0FB3-48C0-9DF0-379C789E4DA7}" type="pres">
      <dgm:prSet presAssocID="{0E66556E-12C1-4492-A419-04DED45E92AE}" presName="node" presStyleLbl="node1" presStyleIdx="1" presStyleCnt="5">
        <dgm:presLayoutVars>
          <dgm:bulletEnabled val="1"/>
        </dgm:presLayoutVars>
      </dgm:prSet>
      <dgm:spPr>
        <a:prstGeom prst="roundRect">
          <a:avLst/>
        </a:prstGeom>
      </dgm:spPr>
    </dgm:pt>
    <dgm:pt modelId="{CC4400BE-E6A1-4B8D-AC69-2586AB51F873}" type="pres">
      <dgm:prSet presAssocID="{B83D7C3E-39E8-4CA1-8862-3EBC8F4246B6}" presName="sibTrans" presStyleCnt="0"/>
      <dgm:spPr/>
    </dgm:pt>
    <dgm:pt modelId="{235A8782-A18E-4E69-85E6-F7BFD2A63E3E}" type="pres">
      <dgm:prSet presAssocID="{77F2E22C-3C27-4451-B0BC-898CE1ADDF10}" presName="node" presStyleLbl="node1" presStyleIdx="2" presStyleCnt="5">
        <dgm:presLayoutVars>
          <dgm:bulletEnabled val="1"/>
        </dgm:presLayoutVars>
      </dgm:prSet>
      <dgm:spPr>
        <a:prstGeom prst="roundRect">
          <a:avLst/>
        </a:prstGeom>
      </dgm:spPr>
    </dgm:pt>
    <dgm:pt modelId="{4EE1BFE9-8C8D-4F1B-A726-028B74EA9450}" type="pres">
      <dgm:prSet presAssocID="{54404A29-CE37-4FED-8357-4720505DE02D}" presName="sibTrans" presStyleCnt="0"/>
      <dgm:spPr/>
    </dgm:pt>
    <dgm:pt modelId="{80D01D29-5427-406B-B008-A1CA1F542590}" type="pres">
      <dgm:prSet presAssocID="{CB3519F2-5BB1-4CBB-B4B4-AA2EA02084EF}" presName="node" presStyleLbl="node1" presStyleIdx="3" presStyleCnt="5">
        <dgm:presLayoutVars>
          <dgm:bulletEnabled val="1"/>
        </dgm:presLayoutVars>
      </dgm:prSet>
      <dgm:spPr>
        <a:prstGeom prst="roundRect">
          <a:avLst/>
        </a:prstGeom>
      </dgm:spPr>
    </dgm:pt>
    <dgm:pt modelId="{1714FE40-EF9B-40C8-BEC2-02FC233B71B7}" type="pres">
      <dgm:prSet presAssocID="{06001625-4476-4F85-8377-D9C352450EE4}" presName="sibTrans" presStyleCnt="0"/>
      <dgm:spPr/>
    </dgm:pt>
    <dgm:pt modelId="{04F183CF-0606-4B81-AA0E-EDE73C1CD476}" type="pres">
      <dgm:prSet presAssocID="{7E92A456-FB4B-4FC3-BF44-ECB320471CAB}" presName="node" presStyleLbl="node1" presStyleIdx="4" presStyleCnt="5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3AC22B01-0E3F-3F44-906D-499E2EC7EADB}" type="presOf" srcId="{7E92A456-FB4B-4FC3-BF44-ECB320471CAB}" destId="{04F183CF-0606-4B81-AA0E-EDE73C1CD476}" srcOrd="0" destOrd="0" presId="urn:microsoft.com/office/officeart/2005/8/layout/default#1"/>
    <dgm:cxn modelId="{125B8202-B2A0-814F-B474-D056C103E605}" type="presOf" srcId="{0E66556E-12C1-4492-A419-04DED45E92AE}" destId="{D61628A0-0FB3-48C0-9DF0-379C789E4DA7}" srcOrd="0" destOrd="0" presId="urn:microsoft.com/office/officeart/2005/8/layout/default#1"/>
    <dgm:cxn modelId="{637A2015-C34F-4E9B-B8E6-3B5C5DEC0B25}" srcId="{476C8923-BA52-43D0-B59D-9592C14D74C6}" destId="{0E66556E-12C1-4492-A419-04DED45E92AE}" srcOrd="1" destOrd="0" parTransId="{0FC253BB-946F-43D2-8871-1735804DF9A6}" sibTransId="{B83D7C3E-39E8-4CA1-8862-3EBC8F4246B6}"/>
    <dgm:cxn modelId="{B3AFF819-0B02-4FC3-985E-DA4B9AA3AE3D}" srcId="{476C8923-BA52-43D0-B59D-9592C14D74C6}" destId="{7E92A456-FB4B-4FC3-BF44-ECB320471CAB}" srcOrd="4" destOrd="0" parTransId="{C5737209-811D-4D02-8AA4-71986E19BE13}" sibTransId="{FD972182-74E0-4768-9C06-217D1482AB34}"/>
    <dgm:cxn modelId="{F26BFB1B-03C2-4F14-A6EB-750FB5FE4D64}" srcId="{476C8923-BA52-43D0-B59D-9592C14D74C6}" destId="{A6C9F65E-5DCD-4E6A-B899-9DA5DBFB79FC}" srcOrd="0" destOrd="0" parTransId="{BBD8A1B2-87DC-480C-863A-6925B79DE389}" sibTransId="{EB9C97A9-6156-44EE-8FB8-561DAD344B62}"/>
    <dgm:cxn modelId="{AAE31C1E-1189-E34B-B6A0-1A4B69B96B39}" type="presOf" srcId="{476C8923-BA52-43D0-B59D-9592C14D74C6}" destId="{8B78B07B-FEDF-4135-8FAD-FB6CA0E8DBB1}" srcOrd="0" destOrd="0" presId="urn:microsoft.com/office/officeart/2005/8/layout/default#1"/>
    <dgm:cxn modelId="{7026E323-F2A0-8A48-A892-0E0641373CEA}" type="presOf" srcId="{A6C9F65E-5DCD-4E6A-B899-9DA5DBFB79FC}" destId="{B41A4989-140D-45A7-A9D8-7952B4226D17}" srcOrd="0" destOrd="0" presId="urn:microsoft.com/office/officeart/2005/8/layout/default#1"/>
    <dgm:cxn modelId="{A3EE482F-531F-5843-9412-E597C56EA3F2}" type="presOf" srcId="{77F2E22C-3C27-4451-B0BC-898CE1ADDF10}" destId="{235A8782-A18E-4E69-85E6-F7BFD2A63E3E}" srcOrd="0" destOrd="0" presId="urn:microsoft.com/office/officeart/2005/8/layout/default#1"/>
    <dgm:cxn modelId="{01B3BF47-F34C-6045-8F57-BC3D02A9D519}" type="presOf" srcId="{CB3519F2-5BB1-4CBB-B4B4-AA2EA02084EF}" destId="{80D01D29-5427-406B-B008-A1CA1F542590}" srcOrd="0" destOrd="0" presId="urn:microsoft.com/office/officeart/2005/8/layout/default#1"/>
    <dgm:cxn modelId="{39CE19A5-5270-4F0A-AC37-A023C9C95ECB}" srcId="{476C8923-BA52-43D0-B59D-9592C14D74C6}" destId="{77F2E22C-3C27-4451-B0BC-898CE1ADDF10}" srcOrd="2" destOrd="0" parTransId="{253370C8-2B26-4D26-9750-BD5A193EBB64}" sibTransId="{54404A29-CE37-4FED-8357-4720505DE02D}"/>
    <dgm:cxn modelId="{AE5CB0F2-1202-4894-8B67-5202AC60202A}" srcId="{476C8923-BA52-43D0-B59D-9592C14D74C6}" destId="{CB3519F2-5BB1-4CBB-B4B4-AA2EA02084EF}" srcOrd="3" destOrd="0" parTransId="{29581097-38E6-4322-AA9E-560BF6ED9D0C}" sibTransId="{06001625-4476-4F85-8377-D9C352450EE4}"/>
    <dgm:cxn modelId="{7BE6BF60-C14F-1C4F-9B01-1555FF91A543}" type="presParOf" srcId="{8B78B07B-FEDF-4135-8FAD-FB6CA0E8DBB1}" destId="{B41A4989-140D-45A7-A9D8-7952B4226D17}" srcOrd="0" destOrd="0" presId="urn:microsoft.com/office/officeart/2005/8/layout/default#1"/>
    <dgm:cxn modelId="{00D42350-5461-A041-9EBC-7D23728C87B6}" type="presParOf" srcId="{8B78B07B-FEDF-4135-8FAD-FB6CA0E8DBB1}" destId="{A63F1A1A-E35E-4A46-B7FD-F72D562A9F7D}" srcOrd="1" destOrd="0" presId="urn:microsoft.com/office/officeart/2005/8/layout/default#1"/>
    <dgm:cxn modelId="{EAA13E1D-D5A7-0E4E-B21A-0BEB09293C5F}" type="presParOf" srcId="{8B78B07B-FEDF-4135-8FAD-FB6CA0E8DBB1}" destId="{D61628A0-0FB3-48C0-9DF0-379C789E4DA7}" srcOrd="2" destOrd="0" presId="urn:microsoft.com/office/officeart/2005/8/layout/default#1"/>
    <dgm:cxn modelId="{398BC7B6-BFAC-254B-90DF-0E83B6249243}" type="presParOf" srcId="{8B78B07B-FEDF-4135-8FAD-FB6CA0E8DBB1}" destId="{CC4400BE-E6A1-4B8D-AC69-2586AB51F873}" srcOrd="3" destOrd="0" presId="urn:microsoft.com/office/officeart/2005/8/layout/default#1"/>
    <dgm:cxn modelId="{7434CB8C-9782-0A4D-90B5-15F5D1200176}" type="presParOf" srcId="{8B78B07B-FEDF-4135-8FAD-FB6CA0E8DBB1}" destId="{235A8782-A18E-4E69-85E6-F7BFD2A63E3E}" srcOrd="4" destOrd="0" presId="urn:microsoft.com/office/officeart/2005/8/layout/default#1"/>
    <dgm:cxn modelId="{40FE6C15-0649-CB40-B5A0-B2706DA93179}" type="presParOf" srcId="{8B78B07B-FEDF-4135-8FAD-FB6CA0E8DBB1}" destId="{4EE1BFE9-8C8D-4F1B-A726-028B74EA9450}" srcOrd="5" destOrd="0" presId="urn:microsoft.com/office/officeart/2005/8/layout/default#1"/>
    <dgm:cxn modelId="{668CA6EA-D3B7-B04A-942A-5E7E2E8B3673}" type="presParOf" srcId="{8B78B07B-FEDF-4135-8FAD-FB6CA0E8DBB1}" destId="{80D01D29-5427-406B-B008-A1CA1F542590}" srcOrd="6" destOrd="0" presId="urn:microsoft.com/office/officeart/2005/8/layout/default#1"/>
    <dgm:cxn modelId="{7AFCB028-73D7-5941-991E-5D5F0BFCF9EF}" type="presParOf" srcId="{8B78B07B-FEDF-4135-8FAD-FB6CA0E8DBB1}" destId="{1714FE40-EF9B-40C8-BEC2-02FC233B71B7}" srcOrd="7" destOrd="0" presId="urn:microsoft.com/office/officeart/2005/8/layout/default#1"/>
    <dgm:cxn modelId="{F091143A-237A-3941-9523-298674216127}" type="presParOf" srcId="{8B78B07B-FEDF-4135-8FAD-FB6CA0E8DBB1}" destId="{04F183CF-0606-4B81-AA0E-EDE73C1CD476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6C8923-BA52-43D0-B59D-9592C14D74C6}" type="doc">
      <dgm:prSet loTypeId="urn:microsoft.com/office/officeart/2005/8/layout/default#2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A6C9F65E-5DCD-4E6A-B899-9DA5DBFB79FC}">
      <dgm:prSet phldrT="[Text]" custT="1"/>
      <dgm:spPr>
        <a:solidFill>
          <a:srgbClr val="006CA7"/>
        </a:solidFill>
      </dgm:spPr>
      <dgm:t>
        <a:bodyPr/>
        <a:lstStyle/>
        <a:p>
          <a:r>
            <a:rPr lang="en-US" altLang="en-US" sz="2400" dirty="0">
              <a:latin typeface="Helvetica" charset="0"/>
              <a:ea typeface="Helvetica" charset="0"/>
              <a:cs typeface="Helvetica" charset="0"/>
            </a:rPr>
            <a:t>Quality programs </a:t>
          </a:r>
        </a:p>
      </dgm:t>
    </dgm:pt>
    <dgm:pt modelId="{BBD8A1B2-87DC-480C-863A-6925B79DE389}" type="parTrans" cxnId="{F26BFB1B-03C2-4F14-A6EB-750FB5FE4D64}">
      <dgm:prSet/>
      <dgm:spPr/>
      <dgm:t>
        <a:bodyPr/>
        <a:lstStyle/>
        <a:p>
          <a:endParaRPr lang="en-US"/>
        </a:p>
      </dgm:t>
    </dgm:pt>
    <dgm:pt modelId="{EB9C97A9-6156-44EE-8FB8-561DAD344B62}" type="sibTrans" cxnId="{F26BFB1B-03C2-4F14-A6EB-750FB5FE4D64}">
      <dgm:prSet/>
      <dgm:spPr/>
      <dgm:t>
        <a:bodyPr/>
        <a:lstStyle/>
        <a:p>
          <a:endParaRPr lang="en-US"/>
        </a:p>
      </dgm:t>
    </dgm:pt>
    <dgm:pt modelId="{0E66556E-12C1-4492-A419-04DED45E92AE}">
      <dgm:prSet phldrT="[Text]" custT="1"/>
      <dgm:spPr>
        <a:solidFill>
          <a:srgbClr val="006CA7"/>
        </a:solidFill>
      </dgm:spPr>
      <dgm:t>
        <a:bodyPr/>
        <a:lstStyle/>
        <a:p>
          <a:r>
            <a:rPr lang="en-US" altLang="en-US" sz="2400" dirty="0">
              <a:latin typeface="Helvetica" charset="0"/>
              <a:ea typeface="Helvetica" charset="0"/>
              <a:cs typeface="Helvetica" charset="0"/>
            </a:rPr>
            <a:t>Process redesign</a:t>
          </a:r>
          <a:endParaRPr lang="en-US" sz="2400" dirty="0">
            <a:latin typeface="Helvetica" charset="0"/>
            <a:ea typeface="Helvetica" charset="0"/>
            <a:cs typeface="Helvetica" charset="0"/>
          </a:endParaRPr>
        </a:p>
      </dgm:t>
    </dgm:pt>
    <dgm:pt modelId="{0FC253BB-946F-43D2-8871-1735804DF9A6}" type="parTrans" cxnId="{637A2015-C34F-4E9B-B8E6-3B5C5DEC0B25}">
      <dgm:prSet/>
      <dgm:spPr/>
      <dgm:t>
        <a:bodyPr/>
        <a:lstStyle/>
        <a:p>
          <a:endParaRPr lang="en-US"/>
        </a:p>
      </dgm:t>
    </dgm:pt>
    <dgm:pt modelId="{B83D7C3E-39E8-4CA1-8862-3EBC8F4246B6}" type="sibTrans" cxnId="{637A2015-C34F-4E9B-B8E6-3B5C5DEC0B25}">
      <dgm:prSet/>
      <dgm:spPr/>
      <dgm:t>
        <a:bodyPr/>
        <a:lstStyle/>
        <a:p>
          <a:endParaRPr lang="en-US"/>
        </a:p>
      </dgm:t>
    </dgm:pt>
    <dgm:pt modelId="{77F2E22C-3C27-4451-B0BC-898CE1ADDF10}">
      <dgm:prSet phldrT="[Text]" custT="1"/>
      <dgm:spPr>
        <a:solidFill>
          <a:srgbClr val="006CA7"/>
        </a:solidFill>
      </dgm:spPr>
      <dgm:t>
        <a:bodyPr/>
        <a:lstStyle/>
        <a:p>
          <a:r>
            <a:rPr lang="en-US" altLang="en-US" sz="2400" dirty="0">
              <a:latin typeface="Helvetica" charset="0"/>
              <a:ea typeface="Helvetica" charset="0"/>
              <a:cs typeface="Helvetica" charset="0"/>
            </a:rPr>
            <a:t>Supply chain management</a:t>
          </a:r>
          <a:endParaRPr lang="en-US" sz="2400" dirty="0">
            <a:latin typeface="Helvetica" charset="0"/>
            <a:ea typeface="Helvetica" charset="0"/>
            <a:cs typeface="Helvetica" charset="0"/>
          </a:endParaRPr>
        </a:p>
      </dgm:t>
    </dgm:pt>
    <dgm:pt modelId="{253370C8-2B26-4D26-9750-BD5A193EBB64}" type="parTrans" cxnId="{39CE19A5-5270-4F0A-AC37-A023C9C95ECB}">
      <dgm:prSet/>
      <dgm:spPr/>
      <dgm:t>
        <a:bodyPr/>
        <a:lstStyle/>
        <a:p>
          <a:endParaRPr lang="en-US"/>
        </a:p>
      </dgm:t>
    </dgm:pt>
    <dgm:pt modelId="{54404A29-CE37-4FED-8357-4720505DE02D}" type="sibTrans" cxnId="{39CE19A5-5270-4F0A-AC37-A023C9C95ECB}">
      <dgm:prSet/>
      <dgm:spPr/>
      <dgm:t>
        <a:bodyPr/>
        <a:lstStyle/>
        <a:p>
          <a:endParaRPr lang="en-US"/>
        </a:p>
      </dgm:t>
    </dgm:pt>
    <dgm:pt modelId="{CB3519F2-5BB1-4CBB-B4B4-AA2EA02084EF}">
      <dgm:prSet phldrT="[Text]" custT="1"/>
      <dgm:spPr>
        <a:solidFill>
          <a:srgbClr val="006CA7"/>
        </a:solidFill>
      </dgm:spPr>
      <dgm:t>
        <a:bodyPr/>
        <a:lstStyle/>
        <a:p>
          <a:r>
            <a:rPr lang="en-US" altLang="en-US" sz="2400" dirty="0">
              <a:latin typeface="Helvetica" charset="0"/>
              <a:ea typeface="Helvetica" charset="0"/>
              <a:cs typeface="Helvetica" charset="0"/>
            </a:rPr>
            <a:t>Factory automation</a:t>
          </a:r>
          <a:endParaRPr lang="en-US" sz="2400" dirty="0">
            <a:latin typeface="Helvetica" charset="0"/>
            <a:ea typeface="Helvetica" charset="0"/>
            <a:cs typeface="Helvetica" charset="0"/>
          </a:endParaRPr>
        </a:p>
      </dgm:t>
    </dgm:pt>
    <dgm:pt modelId="{29581097-38E6-4322-AA9E-560BF6ED9D0C}" type="parTrans" cxnId="{AE5CB0F2-1202-4894-8B67-5202AC60202A}">
      <dgm:prSet/>
      <dgm:spPr/>
      <dgm:t>
        <a:bodyPr/>
        <a:lstStyle/>
        <a:p>
          <a:endParaRPr lang="en-US"/>
        </a:p>
      </dgm:t>
    </dgm:pt>
    <dgm:pt modelId="{06001625-4476-4F85-8377-D9C352450EE4}" type="sibTrans" cxnId="{AE5CB0F2-1202-4894-8B67-5202AC60202A}">
      <dgm:prSet/>
      <dgm:spPr/>
      <dgm:t>
        <a:bodyPr/>
        <a:lstStyle/>
        <a:p>
          <a:endParaRPr lang="en-US"/>
        </a:p>
      </dgm:t>
    </dgm:pt>
    <dgm:pt modelId="{7E92A456-FB4B-4FC3-BF44-ECB320471CAB}">
      <dgm:prSet phldrT="[Text]" custT="1"/>
      <dgm:spPr>
        <a:solidFill>
          <a:srgbClr val="006CA7"/>
        </a:solidFill>
      </dgm:spPr>
      <dgm:t>
        <a:bodyPr/>
        <a:lstStyle/>
        <a:p>
          <a:r>
            <a:rPr lang="en-US" altLang="en-US" sz="2400" dirty="0">
              <a:latin typeface="Helvetica" charset="0"/>
              <a:ea typeface="Helvetica" charset="0"/>
              <a:cs typeface="Helvetica" charset="0"/>
            </a:rPr>
            <a:t>Service operations</a:t>
          </a:r>
          <a:endParaRPr lang="en-US" sz="2400" dirty="0">
            <a:latin typeface="Helvetica" charset="0"/>
            <a:ea typeface="Helvetica" charset="0"/>
            <a:cs typeface="Helvetica" charset="0"/>
          </a:endParaRPr>
        </a:p>
      </dgm:t>
    </dgm:pt>
    <dgm:pt modelId="{C5737209-811D-4D02-8AA4-71986E19BE13}" type="parTrans" cxnId="{B3AFF819-0B02-4FC3-985E-DA4B9AA3AE3D}">
      <dgm:prSet/>
      <dgm:spPr/>
      <dgm:t>
        <a:bodyPr/>
        <a:lstStyle/>
        <a:p>
          <a:endParaRPr lang="en-US"/>
        </a:p>
      </dgm:t>
    </dgm:pt>
    <dgm:pt modelId="{FD972182-74E0-4768-9C06-217D1482AB34}" type="sibTrans" cxnId="{B3AFF819-0B02-4FC3-985E-DA4B9AA3AE3D}">
      <dgm:prSet/>
      <dgm:spPr/>
      <dgm:t>
        <a:bodyPr/>
        <a:lstStyle/>
        <a:p>
          <a:endParaRPr lang="en-US"/>
        </a:p>
      </dgm:t>
    </dgm:pt>
    <dgm:pt modelId="{8B78B07B-FEDF-4135-8FAD-FB6CA0E8DBB1}" type="pres">
      <dgm:prSet presAssocID="{476C8923-BA52-43D0-B59D-9592C14D74C6}" presName="diagram" presStyleCnt="0">
        <dgm:presLayoutVars>
          <dgm:dir/>
          <dgm:resizeHandles val="exact"/>
        </dgm:presLayoutVars>
      </dgm:prSet>
      <dgm:spPr/>
    </dgm:pt>
    <dgm:pt modelId="{B41A4989-140D-45A7-A9D8-7952B4226D17}" type="pres">
      <dgm:prSet presAssocID="{A6C9F65E-5DCD-4E6A-B899-9DA5DBFB79FC}" presName="node" presStyleLbl="node1" presStyleIdx="0" presStyleCnt="5">
        <dgm:presLayoutVars>
          <dgm:bulletEnabled val="1"/>
        </dgm:presLayoutVars>
      </dgm:prSet>
      <dgm:spPr>
        <a:prstGeom prst="roundRect">
          <a:avLst/>
        </a:prstGeom>
      </dgm:spPr>
    </dgm:pt>
    <dgm:pt modelId="{A63F1A1A-E35E-4A46-B7FD-F72D562A9F7D}" type="pres">
      <dgm:prSet presAssocID="{EB9C97A9-6156-44EE-8FB8-561DAD344B62}" presName="sibTrans" presStyleCnt="0"/>
      <dgm:spPr/>
    </dgm:pt>
    <dgm:pt modelId="{D61628A0-0FB3-48C0-9DF0-379C789E4DA7}" type="pres">
      <dgm:prSet presAssocID="{0E66556E-12C1-4492-A419-04DED45E92AE}" presName="node" presStyleLbl="node1" presStyleIdx="1" presStyleCnt="5">
        <dgm:presLayoutVars>
          <dgm:bulletEnabled val="1"/>
        </dgm:presLayoutVars>
      </dgm:prSet>
      <dgm:spPr>
        <a:prstGeom prst="roundRect">
          <a:avLst/>
        </a:prstGeom>
      </dgm:spPr>
    </dgm:pt>
    <dgm:pt modelId="{CC4400BE-E6A1-4B8D-AC69-2586AB51F873}" type="pres">
      <dgm:prSet presAssocID="{B83D7C3E-39E8-4CA1-8862-3EBC8F4246B6}" presName="sibTrans" presStyleCnt="0"/>
      <dgm:spPr/>
    </dgm:pt>
    <dgm:pt modelId="{235A8782-A18E-4E69-85E6-F7BFD2A63E3E}" type="pres">
      <dgm:prSet presAssocID="{77F2E22C-3C27-4451-B0BC-898CE1ADDF10}" presName="node" presStyleLbl="node1" presStyleIdx="2" presStyleCnt="5">
        <dgm:presLayoutVars>
          <dgm:bulletEnabled val="1"/>
        </dgm:presLayoutVars>
      </dgm:prSet>
      <dgm:spPr>
        <a:prstGeom prst="roundRect">
          <a:avLst/>
        </a:prstGeom>
      </dgm:spPr>
    </dgm:pt>
    <dgm:pt modelId="{4EE1BFE9-8C8D-4F1B-A726-028B74EA9450}" type="pres">
      <dgm:prSet presAssocID="{54404A29-CE37-4FED-8357-4720505DE02D}" presName="sibTrans" presStyleCnt="0"/>
      <dgm:spPr/>
    </dgm:pt>
    <dgm:pt modelId="{80D01D29-5427-406B-B008-A1CA1F542590}" type="pres">
      <dgm:prSet presAssocID="{CB3519F2-5BB1-4CBB-B4B4-AA2EA02084EF}" presName="node" presStyleLbl="node1" presStyleIdx="3" presStyleCnt="5">
        <dgm:presLayoutVars>
          <dgm:bulletEnabled val="1"/>
        </dgm:presLayoutVars>
      </dgm:prSet>
      <dgm:spPr>
        <a:prstGeom prst="roundRect">
          <a:avLst/>
        </a:prstGeom>
      </dgm:spPr>
    </dgm:pt>
    <dgm:pt modelId="{1714FE40-EF9B-40C8-BEC2-02FC233B71B7}" type="pres">
      <dgm:prSet presAssocID="{06001625-4476-4F85-8377-D9C352450EE4}" presName="sibTrans" presStyleCnt="0"/>
      <dgm:spPr/>
    </dgm:pt>
    <dgm:pt modelId="{04F183CF-0606-4B81-AA0E-EDE73C1CD476}" type="pres">
      <dgm:prSet presAssocID="{7E92A456-FB4B-4FC3-BF44-ECB320471CAB}" presName="node" presStyleLbl="node1" presStyleIdx="4" presStyleCnt="5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637A2015-C34F-4E9B-B8E6-3B5C5DEC0B25}" srcId="{476C8923-BA52-43D0-B59D-9592C14D74C6}" destId="{0E66556E-12C1-4492-A419-04DED45E92AE}" srcOrd="1" destOrd="0" parTransId="{0FC253BB-946F-43D2-8871-1735804DF9A6}" sibTransId="{B83D7C3E-39E8-4CA1-8862-3EBC8F4246B6}"/>
    <dgm:cxn modelId="{22939216-282D-384C-A5B8-13E3455720FA}" type="presOf" srcId="{7E92A456-FB4B-4FC3-BF44-ECB320471CAB}" destId="{04F183CF-0606-4B81-AA0E-EDE73C1CD476}" srcOrd="0" destOrd="0" presId="urn:microsoft.com/office/officeart/2005/8/layout/default#2"/>
    <dgm:cxn modelId="{B3AFF819-0B02-4FC3-985E-DA4B9AA3AE3D}" srcId="{476C8923-BA52-43D0-B59D-9592C14D74C6}" destId="{7E92A456-FB4B-4FC3-BF44-ECB320471CAB}" srcOrd="4" destOrd="0" parTransId="{C5737209-811D-4D02-8AA4-71986E19BE13}" sibTransId="{FD972182-74E0-4768-9C06-217D1482AB34}"/>
    <dgm:cxn modelId="{F26BFB1B-03C2-4F14-A6EB-750FB5FE4D64}" srcId="{476C8923-BA52-43D0-B59D-9592C14D74C6}" destId="{A6C9F65E-5DCD-4E6A-B899-9DA5DBFB79FC}" srcOrd="0" destOrd="0" parTransId="{BBD8A1B2-87DC-480C-863A-6925B79DE389}" sibTransId="{EB9C97A9-6156-44EE-8FB8-561DAD344B62}"/>
    <dgm:cxn modelId="{32983C36-9356-494A-9242-D001C5076249}" type="presOf" srcId="{77F2E22C-3C27-4451-B0BC-898CE1ADDF10}" destId="{235A8782-A18E-4E69-85E6-F7BFD2A63E3E}" srcOrd="0" destOrd="0" presId="urn:microsoft.com/office/officeart/2005/8/layout/default#2"/>
    <dgm:cxn modelId="{ABA0D25D-8FF1-574E-88AE-5865D63E6353}" type="presOf" srcId="{476C8923-BA52-43D0-B59D-9592C14D74C6}" destId="{8B78B07B-FEDF-4135-8FAD-FB6CA0E8DBB1}" srcOrd="0" destOrd="0" presId="urn:microsoft.com/office/officeart/2005/8/layout/default#2"/>
    <dgm:cxn modelId="{EA17397F-9511-7842-9E64-95C19E53D86C}" type="presOf" srcId="{A6C9F65E-5DCD-4E6A-B899-9DA5DBFB79FC}" destId="{B41A4989-140D-45A7-A9D8-7952B4226D17}" srcOrd="0" destOrd="0" presId="urn:microsoft.com/office/officeart/2005/8/layout/default#2"/>
    <dgm:cxn modelId="{39CE19A5-5270-4F0A-AC37-A023C9C95ECB}" srcId="{476C8923-BA52-43D0-B59D-9592C14D74C6}" destId="{77F2E22C-3C27-4451-B0BC-898CE1ADDF10}" srcOrd="2" destOrd="0" parTransId="{253370C8-2B26-4D26-9750-BD5A193EBB64}" sibTransId="{54404A29-CE37-4FED-8357-4720505DE02D}"/>
    <dgm:cxn modelId="{EA086ECC-6111-7C4F-81A9-AE25A4018CB0}" type="presOf" srcId="{0E66556E-12C1-4492-A419-04DED45E92AE}" destId="{D61628A0-0FB3-48C0-9DF0-379C789E4DA7}" srcOrd="0" destOrd="0" presId="urn:microsoft.com/office/officeart/2005/8/layout/default#2"/>
    <dgm:cxn modelId="{6376E9E4-1D33-7745-9F64-4ECBEFEF4E0B}" type="presOf" srcId="{CB3519F2-5BB1-4CBB-B4B4-AA2EA02084EF}" destId="{80D01D29-5427-406B-B008-A1CA1F542590}" srcOrd="0" destOrd="0" presId="urn:microsoft.com/office/officeart/2005/8/layout/default#2"/>
    <dgm:cxn modelId="{AE5CB0F2-1202-4894-8B67-5202AC60202A}" srcId="{476C8923-BA52-43D0-B59D-9592C14D74C6}" destId="{CB3519F2-5BB1-4CBB-B4B4-AA2EA02084EF}" srcOrd="3" destOrd="0" parTransId="{29581097-38E6-4322-AA9E-560BF6ED9D0C}" sibTransId="{06001625-4476-4F85-8377-D9C352450EE4}"/>
    <dgm:cxn modelId="{745AC990-DD56-634E-9AE6-9C21BA518901}" type="presParOf" srcId="{8B78B07B-FEDF-4135-8FAD-FB6CA0E8DBB1}" destId="{B41A4989-140D-45A7-A9D8-7952B4226D17}" srcOrd="0" destOrd="0" presId="urn:microsoft.com/office/officeart/2005/8/layout/default#2"/>
    <dgm:cxn modelId="{30B2FC4E-3091-7D4F-AEC1-4EE5C7BA64AE}" type="presParOf" srcId="{8B78B07B-FEDF-4135-8FAD-FB6CA0E8DBB1}" destId="{A63F1A1A-E35E-4A46-B7FD-F72D562A9F7D}" srcOrd="1" destOrd="0" presId="urn:microsoft.com/office/officeart/2005/8/layout/default#2"/>
    <dgm:cxn modelId="{B94F5B6A-4041-A449-9A25-8F7B48040ACD}" type="presParOf" srcId="{8B78B07B-FEDF-4135-8FAD-FB6CA0E8DBB1}" destId="{D61628A0-0FB3-48C0-9DF0-379C789E4DA7}" srcOrd="2" destOrd="0" presId="urn:microsoft.com/office/officeart/2005/8/layout/default#2"/>
    <dgm:cxn modelId="{0AD5FE67-596F-EB44-95B3-20409F28B273}" type="presParOf" srcId="{8B78B07B-FEDF-4135-8FAD-FB6CA0E8DBB1}" destId="{CC4400BE-E6A1-4B8D-AC69-2586AB51F873}" srcOrd="3" destOrd="0" presId="urn:microsoft.com/office/officeart/2005/8/layout/default#2"/>
    <dgm:cxn modelId="{EC9E5991-72D5-9D42-A200-01531706103E}" type="presParOf" srcId="{8B78B07B-FEDF-4135-8FAD-FB6CA0E8DBB1}" destId="{235A8782-A18E-4E69-85E6-F7BFD2A63E3E}" srcOrd="4" destOrd="0" presId="urn:microsoft.com/office/officeart/2005/8/layout/default#2"/>
    <dgm:cxn modelId="{FA922F70-F5AE-8E46-BB48-A7189756C8D4}" type="presParOf" srcId="{8B78B07B-FEDF-4135-8FAD-FB6CA0E8DBB1}" destId="{4EE1BFE9-8C8D-4F1B-A726-028B74EA9450}" srcOrd="5" destOrd="0" presId="urn:microsoft.com/office/officeart/2005/8/layout/default#2"/>
    <dgm:cxn modelId="{86F1DE5F-CA6F-514D-852E-4A0C9739BFA9}" type="presParOf" srcId="{8B78B07B-FEDF-4135-8FAD-FB6CA0E8DBB1}" destId="{80D01D29-5427-406B-B008-A1CA1F542590}" srcOrd="6" destOrd="0" presId="urn:microsoft.com/office/officeart/2005/8/layout/default#2"/>
    <dgm:cxn modelId="{CF47E07E-CC80-284A-B22C-BAC201A0BB7A}" type="presParOf" srcId="{8B78B07B-FEDF-4135-8FAD-FB6CA0E8DBB1}" destId="{1714FE40-EF9B-40C8-BEC2-02FC233B71B7}" srcOrd="7" destOrd="0" presId="urn:microsoft.com/office/officeart/2005/8/layout/default#2"/>
    <dgm:cxn modelId="{70D5EE51-863C-6746-BB74-B7B64DC02130}" type="presParOf" srcId="{8B78B07B-FEDF-4135-8FAD-FB6CA0E8DBB1}" destId="{04F183CF-0606-4B81-AA0E-EDE73C1CD476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A4989-140D-45A7-A9D8-7952B4226D17}">
      <dsp:nvSpPr>
        <dsp:cNvPr id="0" name=""/>
        <dsp:cNvSpPr/>
      </dsp:nvSpPr>
      <dsp:spPr>
        <a:xfrm>
          <a:off x="0" y="436356"/>
          <a:ext cx="2571749" cy="1543050"/>
        </a:xfrm>
        <a:prstGeom prst="roundRect">
          <a:avLst/>
        </a:prstGeom>
        <a:solidFill>
          <a:srgbClr val="006CA7"/>
        </a:solidFill>
        <a:ln w="12700" cap="flat" cmpd="sng" algn="ctr">
          <a:solidFill>
            <a:srgbClr val="006C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kern="1200" dirty="0">
              <a:latin typeface="Helvetica" charset="0"/>
              <a:ea typeface="Helvetica" charset="0"/>
              <a:cs typeface="Helvetica" charset="0"/>
            </a:rPr>
            <a:t>Search engine marketing (SEM)</a:t>
          </a:r>
        </a:p>
      </dsp:txBody>
      <dsp:txXfrm>
        <a:off x="75325" y="511681"/>
        <a:ext cx="2421099" cy="1392400"/>
      </dsp:txXfrm>
    </dsp:sp>
    <dsp:sp modelId="{D61628A0-0FB3-48C0-9DF0-379C789E4DA7}">
      <dsp:nvSpPr>
        <dsp:cNvPr id="0" name=""/>
        <dsp:cNvSpPr/>
      </dsp:nvSpPr>
      <dsp:spPr>
        <a:xfrm>
          <a:off x="2828925" y="436356"/>
          <a:ext cx="2571749" cy="1543050"/>
        </a:xfrm>
        <a:prstGeom prst="roundRect">
          <a:avLst/>
        </a:prstGeom>
        <a:solidFill>
          <a:srgbClr val="006CA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kern="1200" dirty="0">
              <a:latin typeface="Helvetica" charset="0"/>
              <a:ea typeface="Helvetica" charset="0"/>
              <a:cs typeface="Helvetica" charset="0"/>
            </a:rPr>
            <a:t>Search engine optimization (SEO) </a:t>
          </a:r>
          <a:endParaRPr lang="en-US" sz="2000" kern="1200" dirty="0">
            <a:latin typeface="Helvetica" charset="0"/>
            <a:ea typeface="Helvetica" charset="0"/>
            <a:cs typeface="Helvetica" charset="0"/>
          </a:endParaRPr>
        </a:p>
      </dsp:txBody>
      <dsp:txXfrm>
        <a:off x="2904250" y="511681"/>
        <a:ext cx="2421099" cy="1392400"/>
      </dsp:txXfrm>
    </dsp:sp>
    <dsp:sp modelId="{235A8782-A18E-4E69-85E6-F7BFD2A63E3E}">
      <dsp:nvSpPr>
        <dsp:cNvPr id="0" name=""/>
        <dsp:cNvSpPr/>
      </dsp:nvSpPr>
      <dsp:spPr>
        <a:xfrm>
          <a:off x="5657849" y="436356"/>
          <a:ext cx="2571749" cy="1543050"/>
        </a:xfrm>
        <a:prstGeom prst="roundRect">
          <a:avLst/>
        </a:prstGeom>
        <a:solidFill>
          <a:srgbClr val="006CA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kern="1200" dirty="0">
              <a:latin typeface="Helvetica" charset="0"/>
              <a:ea typeface="Helvetica" charset="0"/>
              <a:cs typeface="Helvetica" charset="0"/>
            </a:rPr>
            <a:t>Customer relationship management (CRM)</a:t>
          </a:r>
          <a:endParaRPr lang="en-US" sz="2000" kern="1200" dirty="0">
            <a:latin typeface="Helvetica" charset="0"/>
            <a:ea typeface="Helvetica" charset="0"/>
            <a:cs typeface="Helvetica" charset="0"/>
          </a:endParaRPr>
        </a:p>
      </dsp:txBody>
      <dsp:txXfrm>
        <a:off x="5733174" y="511681"/>
        <a:ext cx="2421099" cy="1392400"/>
      </dsp:txXfrm>
    </dsp:sp>
    <dsp:sp modelId="{80D01D29-5427-406B-B008-A1CA1F542590}">
      <dsp:nvSpPr>
        <dsp:cNvPr id="0" name=""/>
        <dsp:cNvSpPr/>
      </dsp:nvSpPr>
      <dsp:spPr>
        <a:xfrm>
          <a:off x="1414462" y="2236581"/>
          <a:ext cx="2571749" cy="1543050"/>
        </a:xfrm>
        <a:prstGeom prst="roundRect">
          <a:avLst/>
        </a:prstGeom>
        <a:solidFill>
          <a:srgbClr val="006CA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kern="1200" dirty="0">
              <a:latin typeface="Helvetica" charset="0"/>
              <a:ea typeface="Helvetica" charset="0"/>
              <a:cs typeface="Helvetica" charset="0"/>
            </a:rPr>
            <a:t>Personalization systems</a:t>
          </a:r>
          <a:endParaRPr lang="en-US" sz="2000" kern="1200" dirty="0">
            <a:latin typeface="Helvetica" charset="0"/>
            <a:ea typeface="Helvetica" charset="0"/>
            <a:cs typeface="Helvetica" charset="0"/>
          </a:endParaRPr>
        </a:p>
      </dsp:txBody>
      <dsp:txXfrm>
        <a:off x="1489787" y="2311906"/>
        <a:ext cx="2421099" cy="1392400"/>
      </dsp:txXfrm>
    </dsp:sp>
    <dsp:sp modelId="{04F183CF-0606-4B81-AA0E-EDE73C1CD476}">
      <dsp:nvSpPr>
        <dsp:cNvPr id="0" name=""/>
        <dsp:cNvSpPr/>
      </dsp:nvSpPr>
      <dsp:spPr>
        <a:xfrm>
          <a:off x="4243387" y="2236581"/>
          <a:ext cx="2571749" cy="1543050"/>
        </a:xfrm>
        <a:prstGeom prst="roundRect">
          <a:avLst/>
        </a:prstGeom>
        <a:solidFill>
          <a:srgbClr val="006CA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900" kern="1200" dirty="0">
              <a:latin typeface="Helvetica" charset="0"/>
              <a:ea typeface="Helvetica" charset="0"/>
              <a:cs typeface="Helvetica" charset="0"/>
            </a:rPr>
            <a:t>Managing the balance between gathering data and respecting consumer privacy </a:t>
          </a:r>
          <a:endParaRPr lang="en-US" sz="1900" kern="1200" dirty="0">
            <a:latin typeface="Helvetica" charset="0"/>
            <a:ea typeface="Helvetica" charset="0"/>
            <a:cs typeface="Helvetica" charset="0"/>
          </a:endParaRPr>
        </a:p>
      </dsp:txBody>
      <dsp:txXfrm>
        <a:off x="4318712" y="2311906"/>
        <a:ext cx="2421099" cy="1392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A4989-140D-45A7-A9D8-7952B4226D17}">
      <dsp:nvSpPr>
        <dsp:cNvPr id="0" name=""/>
        <dsp:cNvSpPr/>
      </dsp:nvSpPr>
      <dsp:spPr>
        <a:xfrm>
          <a:off x="0" y="458478"/>
          <a:ext cx="2571749" cy="1543050"/>
        </a:xfrm>
        <a:prstGeom prst="roundRect">
          <a:avLst/>
        </a:prstGeom>
        <a:solidFill>
          <a:srgbClr val="006CA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kern="1200" dirty="0">
              <a:latin typeface="Helvetica" charset="0"/>
              <a:ea typeface="Helvetica" charset="0"/>
              <a:cs typeface="Helvetica" charset="0"/>
            </a:rPr>
            <a:t>Quality programs </a:t>
          </a:r>
        </a:p>
      </dsp:txBody>
      <dsp:txXfrm>
        <a:off x="75325" y="533803"/>
        <a:ext cx="2421099" cy="1392400"/>
      </dsp:txXfrm>
    </dsp:sp>
    <dsp:sp modelId="{D61628A0-0FB3-48C0-9DF0-379C789E4DA7}">
      <dsp:nvSpPr>
        <dsp:cNvPr id="0" name=""/>
        <dsp:cNvSpPr/>
      </dsp:nvSpPr>
      <dsp:spPr>
        <a:xfrm>
          <a:off x="2828925" y="458478"/>
          <a:ext cx="2571749" cy="1543050"/>
        </a:xfrm>
        <a:prstGeom prst="roundRect">
          <a:avLst/>
        </a:prstGeom>
        <a:solidFill>
          <a:srgbClr val="006CA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kern="1200" dirty="0">
              <a:latin typeface="Helvetica" charset="0"/>
              <a:ea typeface="Helvetica" charset="0"/>
              <a:cs typeface="Helvetica" charset="0"/>
            </a:rPr>
            <a:t>Process redesign</a:t>
          </a:r>
          <a:endParaRPr lang="en-US" sz="2400" kern="1200" dirty="0">
            <a:latin typeface="Helvetica" charset="0"/>
            <a:ea typeface="Helvetica" charset="0"/>
            <a:cs typeface="Helvetica" charset="0"/>
          </a:endParaRPr>
        </a:p>
      </dsp:txBody>
      <dsp:txXfrm>
        <a:off x="2904250" y="533803"/>
        <a:ext cx="2421099" cy="1392400"/>
      </dsp:txXfrm>
    </dsp:sp>
    <dsp:sp modelId="{235A8782-A18E-4E69-85E6-F7BFD2A63E3E}">
      <dsp:nvSpPr>
        <dsp:cNvPr id="0" name=""/>
        <dsp:cNvSpPr/>
      </dsp:nvSpPr>
      <dsp:spPr>
        <a:xfrm>
          <a:off x="5657849" y="458478"/>
          <a:ext cx="2571749" cy="1543050"/>
        </a:xfrm>
        <a:prstGeom prst="roundRect">
          <a:avLst/>
        </a:prstGeom>
        <a:solidFill>
          <a:srgbClr val="006CA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kern="1200" dirty="0">
              <a:latin typeface="Helvetica" charset="0"/>
              <a:ea typeface="Helvetica" charset="0"/>
              <a:cs typeface="Helvetica" charset="0"/>
            </a:rPr>
            <a:t>Supply chain management</a:t>
          </a:r>
          <a:endParaRPr lang="en-US" sz="2400" kern="1200" dirty="0">
            <a:latin typeface="Helvetica" charset="0"/>
            <a:ea typeface="Helvetica" charset="0"/>
            <a:cs typeface="Helvetica" charset="0"/>
          </a:endParaRPr>
        </a:p>
      </dsp:txBody>
      <dsp:txXfrm>
        <a:off x="5733174" y="533803"/>
        <a:ext cx="2421099" cy="1392400"/>
      </dsp:txXfrm>
    </dsp:sp>
    <dsp:sp modelId="{80D01D29-5427-406B-B008-A1CA1F542590}">
      <dsp:nvSpPr>
        <dsp:cNvPr id="0" name=""/>
        <dsp:cNvSpPr/>
      </dsp:nvSpPr>
      <dsp:spPr>
        <a:xfrm>
          <a:off x="1414462" y="2258703"/>
          <a:ext cx="2571749" cy="1543050"/>
        </a:xfrm>
        <a:prstGeom prst="roundRect">
          <a:avLst/>
        </a:prstGeom>
        <a:solidFill>
          <a:srgbClr val="006CA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kern="1200" dirty="0">
              <a:latin typeface="Helvetica" charset="0"/>
              <a:ea typeface="Helvetica" charset="0"/>
              <a:cs typeface="Helvetica" charset="0"/>
            </a:rPr>
            <a:t>Factory automation</a:t>
          </a:r>
          <a:endParaRPr lang="en-US" sz="2400" kern="1200" dirty="0">
            <a:latin typeface="Helvetica" charset="0"/>
            <a:ea typeface="Helvetica" charset="0"/>
            <a:cs typeface="Helvetica" charset="0"/>
          </a:endParaRPr>
        </a:p>
      </dsp:txBody>
      <dsp:txXfrm>
        <a:off x="1489787" y="2334028"/>
        <a:ext cx="2421099" cy="1392400"/>
      </dsp:txXfrm>
    </dsp:sp>
    <dsp:sp modelId="{04F183CF-0606-4B81-AA0E-EDE73C1CD476}">
      <dsp:nvSpPr>
        <dsp:cNvPr id="0" name=""/>
        <dsp:cNvSpPr/>
      </dsp:nvSpPr>
      <dsp:spPr>
        <a:xfrm>
          <a:off x="4243387" y="2258703"/>
          <a:ext cx="2571749" cy="1543050"/>
        </a:xfrm>
        <a:prstGeom prst="roundRect">
          <a:avLst/>
        </a:prstGeom>
        <a:solidFill>
          <a:srgbClr val="006CA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kern="1200" dirty="0">
              <a:latin typeface="Helvetica" charset="0"/>
              <a:ea typeface="Helvetica" charset="0"/>
              <a:cs typeface="Helvetica" charset="0"/>
            </a:rPr>
            <a:t>Service operations</a:t>
          </a:r>
          <a:endParaRPr lang="en-US" sz="2400" kern="1200" dirty="0">
            <a:latin typeface="Helvetica" charset="0"/>
            <a:ea typeface="Helvetica" charset="0"/>
            <a:cs typeface="Helvetica" charset="0"/>
          </a:endParaRPr>
        </a:p>
      </dsp:txBody>
      <dsp:txXfrm>
        <a:off x="4318712" y="2334028"/>
        <a:ext cx="2421099" cy="1392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3DA3C-3901-43B6-9C6C-2D2090E733EE}" type="datetimeFigureOut">
              <a:rPr lang="en-US" smtClean="0"/>
              <a:t>8/3/2022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2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822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F6CB3-F1D4-46C8-A5ED-BC5C87AB53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652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2F2DF-5D7A-9948-9B86-29734985691C}" type="datetimeFigureOut">
              <a:rPr lang="en-US" smtClean="0"/>
              <a:t>8/3/2022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3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B07D8-2A0C-2D4C-A35C-57D0634ECA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172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07D8-2A0C-2D4C-A35C-57D0634ECA6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01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18D0A-F124-4CEA-B665-1147ADC32917}" type="slidenum">
              <a:rPr lang="en-US" altLang="en-US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1964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18D0A-F124-4CEA-B665-1147ADC32917}" type="slidenum">
              <a:rPr lang="en-US" altLang="en-US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5038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18D0A-F124-4CEA-B665-1147ADC32917}" type="slidenum">
              <a:rPr lang="en-US" altLang="en-US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4100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18D0A-F124-4CEA-B665-1147ADC32917}" type="slidenum">
              <a:rPr lang="en-US" altLang="en-US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2145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18D0A-F124-4CEA-B665-1147ADC32917}" type="slidenum">
              <a:rPr lang="en-US" altLang="en-US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31511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18D0A-F124-4CEA-B665-1147ADC32917}" type="slidenum">
              <a:rPr lang="en-US" altLang="en-US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57199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18D0A-F124-4CEA-B665-1147ADC32917}" type="slidenum">
              <a:rPr lang="en-US" altLang="en-US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604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18D0A-F124-4CEA-B665-1147ADC32917}" type="slidenum">
              <a:rPr lang="en-US" altLang="en-US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07682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18D0A-F124-4CEA-B665-1147ADC32917}" type="slidenum">
              <a:rPr lang="en-US" altLang="en-US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62894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18D0A-F124-4CEA-B665-1147ADC32917}" type="slidenum">
              <a:rPr lang="en-US" altLang="en-US"/>
              <a:pPr/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20218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18D0A-F124-4CEA-B665-1147ADC32917}" type="slidenum">
              <a:rPr lang="en-US" altLang="en-US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2091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18D0A-F124-4CEA-B665-1147ADC32917}" type="slidenum">
              <a:rPr lang="en-US" altLang="en-US"/>
              <a:pPr/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61862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18D0A-F124-4CEA-B665-1147ADC32917}" type="slidenum">
              <a:rPr lang="en-US" altLang="en-US"/>
              <a:pPr/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30740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18D0A-F124-4CEA-B665-1147ADC32917}" type="slidenum">
              <a:rPr lang="en-US" altLang="en-US"/>
              <a:pPr/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76478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18D0A-F124-4CEA-B665-1147ADC32917}" type="slidenum">
              <a:rPr lang="en-US" altLang="en-US"/>
              <a:pPr/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99456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18D0A-F124-4CEA-B665-1147ADC32917}" type="slidenum">
              <a:rPr lang="en-US" altLang="en-US"/>
              <a:pPr/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2392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18D0A-F124-4CEA-B665-1147ADC32917}" type="slidenum">
              <a:rPr lang="en-US" altLang="en-US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6564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18D0A-F124-4CEA-B665-1147ADC32917}" type="slidenum">
              <a:rPr lang="en-US" altLang="en-US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5496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18D0A-F124-4CEA-B665-1147ADC32917}" type="slidenum">
              <a:rPr lang="en-US" altLang="en-US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6316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18D0A-F124-4CEA-B665-1147ADC32917}" type="slidenum">
              <a:rPr lang="en-US" altLang="en-US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725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18D0A-F124-4CEA-B665-1147ADC32917}" type="slidenum">
              <a:rPr lang="en-US" altLang="en-US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3944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18D0A-F124-4CEA-B665-1147ADC32917}" type="slidenum">
              <a:rPr lang="en-US" altLang="en-US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9702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18D0A-F124-4CEA-B665-1147ADC32917}" type="slidenum">
              <a:rPr lang="en-US" altLang="en-US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516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92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5506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44952" y="344714"/>
            <a:ext cx="9937448" cy="5805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1B2B51"/>
                </a:solidFill>
              </a:defRPr>
            </a:lvl1pPr>
          </a:lstStyle>
          <a:p>
            <a:r>
              <a:rPr lang="en-US" dirty="0"/>
              <a:t>For Graphics, Charts, Diagrams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2028"/>
            <a:ext cx="10972800" cy="44253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5153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283654" y="6354246"/>
            <a:ext cx="25802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Roboto" charset="0"/>
                <a:ea typeface="Roboto" charset="0"/>
                <a:cs typeface="Roboto" charset="0"/>
              </a:rPr>
              <a:t>©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latin typeface="Roboto" charset="0"/>
                <a:ea typeface="Roboto" charset="0"/>
                <a:cs typeface="Roboto" charset="0"/>
              </a:rPr>
              <a:t>FlatWorld</a:t>
            </a:r>
            <a:r>
              <a:rPr lang="en-US" sz="1000" baseline="0" dirty="0">
                <a:solidFill>
                  <a:schemeClr val="bg1">
                    <a:lumMod val="65000"/>
                  </a:schemeClr>
                </a:solidFill>
                <a:latin typeface="Roboto" charset="0"/>
                <a:ea typeface="Roboto" charset="0"/>
                <a:cs typeface="Roboto" charset="0"/>
              </a:rPr>
              <a:t> 2020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Roboto" charset="0"/>
              <a:ea typeface="Roboto" charset="0"/>
              <a:cs typeface="Roboto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3608" y="6201460"/>
            <a:ext cx="1429608" cy="46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2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7927"/>
            <a:ext cx="12198096" cy="4847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00959" y="5014282"/>
            <a:ext cx="11253019" cy="69532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Information Systems: A Manager’s Guide to </a:t>
            </a:r>
            <a:br>
              <a:rPr lang="en-US" sz="2800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Harnessing Technology, V8.0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00959" y="5912405"/>
            <a:ext cx="9144000" cy="4270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By John Gallaugher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4811486"/>
            <a:ext cx="12192000" cy="0"/>
          </a:xfrm>
          <a:prstGeom prst="line">
            <a:avLst/>
          </a:prstGeom>
          <a:ln w="76200">
            <a:solidFill>
              <a:srgbClr val="006CA7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882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066800" y="1756660"/>
            <a:ext cx="6454877" cy="414269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Billions of people have access to computing and telecommunications.</a:t>
            </a:r>
          </a:p>
          <a:p>
            <a:pPr eaLnBrk="1" hangingPunct="1"/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Cloud computing and software have become a valuable service.</a:t>
            </a:r>
          </a:p>
          <a:p>
            <a:pPr lvl="1"/>
            <a:r>
              <a:rPr lang="en-US" altLang="en-US" dirty="0">
                <a:latin typeface="Helvetica" charset="0"/>
                <a:ea typeface="Helvetica" charset="0"/>
                <a:cs typeface="Helvetica" charset="0"/>
              </a:rPr>
              <a:t>Turned high-powered computing into a utility available to even the smallest businesses, and nonprofits.</a:t>
            </a:r>
          </a:p>
          <a:p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New technologies have: </a:t>
            </a:r>
          </a:p>
          <a:p>
            <a:pPr lvl="1"/>
            <a:r>
              <a:rPr lang="en-US" altLang="en-US" dirty="0">
                <a:latin typeface="Helvetica" charset="0"/>
                <a:ea typeface="Helvetica" charset="0"/>
                <a:cs typeface="Helvetica" charset="0"/>
              </a:rPr>
              <a:t>Fueled globalization</a:t>
            </a:r>
          </a:p>
          <a:p>
            <a:pPr lvl="1"/>
            <a:r>
              <a:rPr lang="en-US" altLang="en-US" dirty="0">
                <a:latin typeface="Helvetica" charset="0"/>
                <a:ea typeface="Helvetica" charset="0"/>
                <a:cs typeface="Helvetica" charset="0"/>
              </a:rPr>
              <a:t>Redefined concepts of software and computing</a:t>
            </a:r>
          </a:p>
          <a:p>
            <a:pPr lvl="1"/>
            <a:r>
              <a:rPr lang="en-US" altLang="en-US" dirty="0">
                <a:latin typeface="Helvetica" charset="0"/>
                <a:ea typeface="Helvetica" charset="0"/>
                <a:cs typeface="Helvetica" charset="0"/>
              </a:rPr>
              <a:t>Crushed costs</a:t>
            </a:r>
          </a:p>
          <a:p>
            <a:pPr lvl="1"/>
            <a:r>
              <a:rPr lang="en-US" altLang="en-US" dirty="0">
                <a:latin typeface="Helvetica" charset="0"/>
                <a:ea typeface="Helvetica" charset="0"/>
                <a:cs typeface="Helvetica" charset="0"/>
              </a:rPr>
              <a:t>Fueled data-driven decision-making</a:t>
            </a:r>
          </a:p>
          <a:p>
            <a:pPr lvl="1"/>
            <a:r>
              <a:rPr lang="en-US" altLang="en-US" dirty="0">
                <a:latin typeface="Helvetica" charset="0"/>
                <a:ea typeface="Helvetica" charset="0"/>
                <a:cs typeface="Helvetica" charset="0"/>
              </a:rPr>
              <a:t>Raised privacy and security concerns</a:t>
            </a:r>
          </a:p>
          <a:p>
            <a:pPr lvl="1"/>
            <a:endParaRPr lang="en-US" alt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066800" y="1405467"/>
            <a:ext cx="10058400" cy="0"/>
          </a:xfrm>
          <a:prstGeom prst="line">
            <a:avLst/>
          </a:prstGeom>
          <a:ln w="76200">
            <a:solidFill>
              <a:srgbClr val="006CA7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567" y="578951"/>
            <a:ext cx="535965" cy="5359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F9E07B-9BF8-154D-80D3-AF84934F83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2947" y="2715215"/>
            <a:ext cx="3342253" cy="2225584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1910421" y="370169"/>
            <a:ext cx="9121371" cy="580572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Tech’s Tectonic Shift: Radically Changing </a:t>
            </a:r>
            <a:br>
              <a:rPr lang="en-US" sz="32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32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Business Landscapes (cont’d)</a:t>
            </a:r>
          </a:p>
        </p:txBody>
      </p:sp>
    </p:spTree>
    <p:extLst>
      <p:ext uri="{BB962C8B-B14F-4D97-AF65-F5344CB8AC3E}">
        <p14:creationId xmlns:p14="http://schemas.microsoft.com/office/powerpoint/2010/main" val="59127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066801" y="1696018"/>
            <a:ext cx="10058400" cy="430903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Name firms across hardware, software, and Internet businesses that were founded by people in their twenties (or younger).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3688" y="621716"/>
            <a:ext cx="9937448" cy="5805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Learning Objective</a:t>
            </a:r>
            <a:endParaRPr lang="en-US" altLang="en-US" sz="32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66800" y="1405467"/>
            <a:ext cx="10058400" cy="0"/>
          </a:xfrm>
          <a:prstGeom prst="line">
            <a:avLst/>
          </a:prstGeom>
          <a:ln w="76200">
            <a:solidFill>
              <a:srgbClr val="006CA7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567" y="578951"/>
            <a:ext cx="535965" cy="5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1866177" y="524098"/>
            <a:ext cx="9937448" cy="58057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32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It’s Your Revolution</a:t>
            </a:r>
            <a:endParaRPr lang="en-US" altLang="en-US" sz="32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633" y="1644174"/>
            <a:ext cx="5781368" cy="4387916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600" dirty="0">
                <a:latin typeface="Helvetica" charset="0"/>
                <a:ea typeface="Helvetica" charset="0"/>
                <a:cs typeface="Helvetica" charset="0"/>
              </a:rPr>
              <a:t>Many of the world’s most successful technology firms were created by young people.</a:t>
            </a:r>
          </a:p>
          <a:p>
            <a:pPr lvl="1" eaLnBrk="1" hangingPunct="1"/>
            <a:r>
              <a:rPr lang="en-US" altLang="en-US" sz="2200" dirty="0">
                <a:latin typeface="Helvetica" charset="0"/>
                <a:ea typeface="Helvetica" charset="0"/>
                <a:cs typeface="Helvetica" charset="0"/>
              </a:rPr>
              <a:t>Bill Gates: Undergraduate when he left college to found Microsoft </a:t>
            </a:r>
          </a:p>
          <a:p>
            <a:pPr lvl="1" eaLnBrk="1" hangingPunct="1"/>
            <a:r>
              <a:rPr lang="en-US" altLang="en-US" sz="2200" dirty="0">
                <a:latin typeface="Helvetica" charset="0"/>
                <a:ea typeface="Helvetica" charset="0"/>
                <a:cs typeface="Helvetica" charset="0"/>
              </a:rPr>
              <a:t>Michael Dell: Sophomore when he began building computers at the University of Texas </a:t>
            </a:r>
          </a:p>
          <a:p>
            <a:pPr lvl="1" eaLnBrk="1" hangingPunct="1"/>
            <a:r>
              <a:rPr lang="en-US" altLang="en-US" sz="2200" dirty="0">
                <a:latin typeface="Helvetica" charset="0"/>
                <a:ea typeface="Helvetica" charset="0"/>
                <a:cs typeface="Helvetica" charset="0"/>
              </a:rPr>
              <a:t>Mark Zuckerberg: Nineteen-year-old sophomore when he founded Facebook</a:t>
            </a:r>
          </a:p>
          <a:p>
            <a:pPr lvl="1" eaLnBrk="1" hangingPunct="1"/>
            <a:r>
              <a:rPr lang="en-US" altLang="en-US" sz="2200" dirty="0">
                <a:latin typeface="Helvetica" charset="0"/>
                <a:ea typeface="Helvetica" charset="0"/>
                <a:cs typeface="Helvetica" charset="0"/>
              </a:rPr>
              <a:t>Steve Jobs: Twenty-one when he founded Apple</a:t>
            </a:r>
          </a:p>
          <a:p>
            <a:pPr lvl="1" eaLnBrk="1" hangingPunct="1"/>
            <a:r>
              <a:rPr lang="en-US" altLang="en-US" sz="2200" dirty="0">
                <a:latin typeface="Helvetica" charset="0"/>
                <a:ea typeface="Helvetica" charset="0"/>
                <a:cs typeface="Helvetica" charset="0"/>
              </a:rPr>
              <a:t>Sergey Brin and Larry Page: Twenty-something doctoral students at Stanford University when they founded Google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76632" y="1198990"/>
            <a:ext cx="10058400" cy="0"/>
          </a:xfrm>
          <a:prstGeom prst="line">
            <a:avLst/>
          </a:prstGeom>
          <a:ln w="76200">
            <a:solidFill>
              <a:srgbClr val="006CA7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92" y="483313"/>
            <a:ext cx="535965" cy="5359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FE7E9C1-3904-9742-A037-A80ABA1B8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7793" y="1644174"/>
            <a:ext cx="3847239" cy="268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5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1792435" y="433695"/>
            <a:ext cx="9937448" cy="58057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32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It’s Your Revolution (cont’d)</a:t>
            </a:r>
            <a:endParaRPr lang="en-US" altLang="en-US" sz="32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632" y="1488728"/>
            <a:ext cx="6636774" cy="4785206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Successful technology firms created by young people (continued):</a:t>
            </a:r>
          </a:p>
          <a:p>
            <a:pPr lvl="1"/>
            <a:r>
              <a:rPr lang="en-US" altLang="en-US" dirty="0">
                <a:latin typeface="Helvetica" charset="0"/>
                <a:ea typeface="Helvetica" charset="0"/>
                <a:cs typeface="Helvetica" charset="0"/>
              </a:rPr>
              <a:t>Kevin Systrom: Twenty-six when he founded Instagram</a:t>
            </a:r>
          </a:p>
          <a:p>
            <a:pPr lvl="1"/>
            <a:r>
              <a:rPr lang="en-US" altLang="en-US" dirty="0">
                <a:latin typeface="Helvetica" charset="0"/>
                <a:ea typeface="Helvetica" charset="0"/>
                <a:cs typeface="Helvetica" charset="0"/>
              </a:rPr>
              <a:t>Evan Spiegel: Dropped out of college to focus on his new firm Snapchat</a:t>
            </a:r>
          </a:p>
          <a:p>
            <a:pPr lvl="1"/>
            <a:r>
              <a:rPr lang="en-US" altLang="en-US" dirty="0">
                <a:latin typeface="Helvetica" charset="0"/>
                <a:ea typeface="Helvetica" charset="0"/>
                <a:cs typeface="Helvetica" charset="0"/>
              </a:rPr>
              <a:t>Steve Chen and Chad Hurley: Late twenties when they launched YouTube</a:t>
            </a:r>
          </a:p>
          <a:p>
            <a:pPr lvl="1"/>
            <a:r>
              <a:rPr lang="en-US" altLang="en-US" dirty="0">
                <a:latin typeface="Helvetica" charset="0"/>
                <a:ea typeface="Helvetica" charset="0"/>
                <a:cs typeface="Helvetica" charset="0"/>
              </a:rPr>
              <a:t>Jeff Bezos: Hadn’t reached thirty when he began working on what would become Amazon</a:t>
            </a:r>
          </a:p>
          <a:p>
            <a:pPr lvl="1"/>
            <a:r>
              <a:rPr lang="en-US" altLang="en-US" dirty="0">
                <a:latin typeface="Helvetica" charset="0"/>
                <a:ea typeface="Helvetica" charset="0"/>
                <a:cs typeface="Helvetica" charset="0"/>
              </a:rPr>
              <a:t>Jenn Hyman and Jenny Fleiss: Twenties in grad school when the launched Rent the Runway</a:t>
            </a:r>
          </a:p>
          <a:p>
            <a:pPr lvl="1"/>
            <a:r>
              <a:rPr lang="en-US" altLang="en-US" dirty="0">
                <a:latin typeface="Helvetica" charset="0"/>
                <a:ea typeface="Helvetica" charset="0"/>
                <a:cs typeface="Helvetica" charset="0"/>
              </a:rPr>
              <a:t>Payal Kadakia: Few years out of undergrad when she launched ClassPass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76632" y="1198990"/>
            <a:ext cx="10058400" cy="0"/>
          </a:xfrm>
          <a:prstGeom prst="line">
            <a:avLst/>
          </a:prstGeom>
          <a:ln w="76200">
            <a:solidFill>
              <a:srgbClr val="006CA7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92" y="373288"/>
            <a:ext cx="535965" cy="535965"/>
          </a:xfrm>
          <a:prstGeom prst="rect">
            <a:avLst/>
          </a:prstGeom>
        </p:spPr>
      </p:pic>
      <p:sp>
        <p:nvSpPr>
          <p:cNvPr id="5" name="AutoShape 4" descr="Image result for jenn hyman and jenny fleiss"/>
          <p:cNvSpPr>
            <a:spLocks noChangeAspect="1" noChangeArrowheads="1"/>
          </p:cNvSpPr>
          <p:nvPr/>
        </p:nvSpPr>
        <p:spPr bwMode="auto">
          <a:xfrm>
            <a:off x="307975" y="7937"/>
            <a:ext cx="1690158" cy="169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6" descr="Image result for jenn hyman and jenny flei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2853" y="1520729"/>
            <a:ext cx="3132179" cy="421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2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066800" y="1685386"/>
            <a:ext cx="10058400" cy="429897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Appreciate the degree to which technology has permeated every management discipline.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See that tech careers are varied, richly rewarding, and poised for continued growth.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US" altLang="en-US" sz="24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64501" y="647864"/>
            <a:ext cx="9937448" cy="5805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Learning Objectives</a:t>
            </a:r>
            <a:endParaRPr lang="en-US" altLang="en-US" sz="32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066800" y="1405467"/>
            <a:ext cx="10058400" cy="0"/>
          </a:xfrm>
          <a:prstGeom prst="line">
            <a:avLst/>
          </a:prstGeom>
          <a:ln w="76200">
            <a:solidFill>
              <a:srgbClr val="006CA7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567" y="589584"/>
            <a:ext cx="535965" cy="5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5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066800" y="1696019"/>
            <a:ext cx="10058400" cy="402635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Tech knowledge has become a key differentiator for a job seeker.</a:t>
            </a:r>
          </a:p>
          <a:p>
            <a:pPr eaLnBrk="1" hangingPunct="1"/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With computing getting cheaper and faster, it is being used everywhere.</a:t>
            </a:r>
          </a:p>
          <a:p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All modern managerial disciplines have been impacted by technology.</a:t>
            </a:r>
          </a:p>
          <a:p>
            <a:pPr marL="0" indent="0" eaLnBrk="1" hangingPunct="1">
              <a:buNone/>
            </a:pPr>
            <a:endParaRPr lang="en-US" altLang="en-US" sz="24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851427" y="399665"/>
            <a:ext cx="10073735" cy="87907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GEEK Up—Tech Is Everywhere and You’ll Need </a:t>
            </a:r>
            <a:br>
              <a:rPr lang="en-US" sz="32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32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It to Thrive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066800" y="1405467"/>
            <a:ext cx="10058400" cy="0"/>
          </a:xfrm>
          <a:prstGeom prst="line">
            <a:avLst/>
          </a:prstGeom>
          <a:ln w="76200">
            <a:solidFill>
              <a:srgbClr val="006CA7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567" y="578951"/>
            <a:ext cx="535965" cy="5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0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066799" y="1740523"/>
            <a:ext cx="9950246" cy="492574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The rapid changes of the tech industry lead to the continual development of new businesses and rapid changes in the industry landscape.</a:t>
            </a:r>
          </a:p>
          <a:p>
            <a:pPr lvl="1"/>
            <a:r>
              <a:rPr lang="en-US" altLang="en-US" dirty="0">
                <a:latin typeface="Helvetica" charset="0"/>
                <a:ea typeface="Helvetica" charset="0"/>
                <a:cs typeface="Helvetica" charset="0"/>
              </a:rPr>
              <a:t>Suited to IPO markets</a:t>
            </a:r>
          </a:p>
          <a:p>
            <a:pPr lvl="1"/>
            <a:r>
              <a:rPr lang="en-US" altLang="en-US" dirty="0">
                <a:latin typeface="Helvetica" charset="0"/>
                <a:ea typeface="Helvetica" charset="0"/>
                <a:cs typeface="Helvetica" charset="0"/>
              </a:rPr>
              <a:t>Continuously involved in mergers and acquisitions (M&amp;A) </a:t>
            </a:r>
          </a:p>
          <a:p>
            <a:pPr eaLnBrk="1" hangingPunct="1"/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Technology has the power to make certain pieces of capital obsolete.</a:t>
            </a:r>
          </a:p>
          <a:p>
            <a:pPr eaLnBrk="1" hangingPunct="1"/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The roles of finance in tech include:</a:t>
            </a:r>
          </a:p>
          <a:p>
            <a:pPr lvl="1" eaLnBrk="1" hangingPunct="1"/>
            <a:r>
              <a:rPr lang="en-US" altLang="en-US" dirty="0">
                <a:latin typeface="Helvetica" charset="0"/>
                <a:ea typeface="Helvetica" charset="0"/>
                <a:cs typeface="Helvetica" charset="0"/>
              </a:rPr>
              <a:t>Lending to tech firms</a:t>
            </a:r>
          </a:p>
          <a:p>
            <a:pPr lvl="1" eaLnBrk="1" hangingPunct="1"/>
            <a:r>
              <a:rPr lang="en-US" altLang="en-US" dirty="0">
                <a:latin typeface="Helvetica" charset="0"/>
                <a:ea typeface="Helvetica" charset="0"/>
                <a:cs typeface="Helvetica" charset="0"/>
              </a:rPr>
              <a:t>Evaluating the role of technology in firms in an investment portfolio</a:t>
            </a:r>
          </a:p>
          <a:p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Researchers in the US and China have shown an AI approach that beat major trading indices as well as traditional investment portfolio allocation strategies.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866176" y="613123"/>
            <a:ext cx="9303268" cy="5805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Finance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066800" y="1405467"/>
            <a:ext cx="10058400" cy="0"/>
          </a:xfrm>
          <a:prstGeom prst="line">
            <a:avLst/>
          </a:prstGeom>
          <a:ln w="76200">
            <a:solidFill>
              <a:srgbClr val="006CA7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567" y="578951"/>
            <a:ext cx="535965" cy="5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8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066800" y="1696019"/>
            <a:ext cx="10058400" cy="442537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The reliability of any audit is tied to the reliability of the underlying technology. </a:t>
            </a:r>
          </a:p>
          <a:p>
            <a:pPr eaLnBrk="1" hangingPunct="1"/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Increased regulation has strengthened the link between accounting and technology.</a:t>
            </a:r>
          </a:p>
          <a:p>
            <a:pPr lvl="1" eaLnBrk="1" hangingPunct="1"/>
            <a:r>
              <a:rPr lang="en-US" altLang="en-US" b="1" dirty="0">
                <a:solidFill>
                  <a:srgbClr val="006CA7"/>
                </a:solidFill>
                <a:latin typeface="Helvetica" charset="0"/>
                <a:ea typeface="Helvetica" charset="0"/>
                <a:cs typeface="Helvetica" charset="0"/>
              </a:rPr>
              <a:t>Sarbanes-Oxley Act</a:t>
            </a:r>
            <a:r>
              <a:rPr lang="en-US" altLang="en-US" dirty="0">
                <a:solidFill>
                  <a:srgbClr val="006CA7"/>
                </a:solidFill>
                <a:latin typeface="Helvetica" charset="0"/>
                <a:ea typeface="Helvetica" charset="0"/>
                <a:cs typeface="Helvetica" charset="0"/>
              </a:rPr>
              <a:t>: </a:t>
            </a:r>
            <a:r>
              <a:rPr lang="en-US" altLang="en-US" dirty="0">
                <a:latin typeface="Helvetica" charset="0"/>
                <a:ea typeface="Helvetica" charset="0"/>
                <a:cs typeface="Helvetica" charset="0"/>
              </a:rPr>
              <a:t>Raises the executive and board responsibilities and ties criminal penalties to certain accounting and financial violations.</a:t>
            </a:r>
          </a:p>
          <a:p>
            <a:pPr eaLnBrk="1" hangingPunct="1"/>
            <a:r>
              <a:rPr lang="en-US" altLang="en-US" dirty="0">
                <a:latin typeface="Helvetica" charset="0"/>
                <a:ea typeface="Helvetica" charset="0"/>
                <a:cs typeface="Helvetica" charset="0"/>
              </a:rPr>
              <a:t>Ma</a:t>
            </a:r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jor accounting firms have spawned tech-focused consulting practices.</a:t>
            </a:r>
          </a:p>
          <a:p>
            <a:pPr eaLnBrk="1" hangingPunct="1"/>
            <a:endParaRPr lang="en-US" alt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940136" y="628082"/>
            <a:ext cx="9121371" cy="5805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Accounting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066800" y="1405467"/>
            <a:ext cx="10058400" cy="0"/>
          </a:xfrm>
          <a:prstGeom prst="line">
            <a:avLst/>
          </a:prstGeom>
          <a:ln w="76200">
            <a:solidFill>
              <a:srgbClr val="006CA7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567" y="578951"/>
            <a:ext cx="535965" cy="5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3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066800" y="1696019"/>
            <a:ext cx="10058400" cy="491125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Firms use online channels to track and monitor consumer activities.</a:t>
            </a:r>
          </a:p>
          <a:p>
            <a:pPr eaLnBrk="1" hangingPunct="1"/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Firms are shifting spending from traditional media to the Web because of its ability to:</a:t>
            </a:r>
          </a:p>
          <a:p>
            <a:pPr lvl="1" eaLnBrk="1" hangingPunct="1"/>
            <a:r>
              <a:rPr lang="en-US" altLang="en-US" dirty="0">
                <a:latin typeface="Helvetica" charset="0"/>
                <a:ea typeface="Helvetica" charset="0"/>
                <a:cs typeface="Helvetica" charset="0"/>
              </a:rPr>
              <a:t>Track customers</a:t>
            </a:r>
          </a:p>
          <a:p>
            <a:pPr lvl="1" eaLnBrk="1" hangingPunct="1"/>
            <a:r>
              <a:rPr lang="en-US" altLang="en-US" dirty="0">
                <a:latin typeface="Helvetica" charset="0"/>
                <a:ea typeface="Helvetica" charset="0"/>
                <a:cs typeface="Helvetica" charset="0"/>
              </a:rPr>
              <a:t>Analyze campaign results</a:t>
            </a:r>
          </a:p>
          <a:p>
            <a:pPr lvl="1" eaLnBrk="1" hangingPunct="1"/>
            <a:r>
              <a:rPr lang="en-US" altLang="en-US" dirty="0">
                <a:latin typeface="Helvetica" charset="0"/>
                <a:ea typeface="Helvetica" charset="0"/>
                <a:cs typeface="Helvetica" charset="0"/>
              </a:rPr>
              <a:t>Modify tactics</a:t>
            </a:r>
          </a:p>
          <a:p>
            <a:pPr eaLnBrk="1" hangingPunct="1"/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Firms are using apps to develop location-based messages and services and for cashless payment.</a:t>
            </a:r>
          </a:p>
          <a:p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Firms are using social media to:</a:t>
            </a:r>
          </a:p>
          <a:p>
            <a:pPr lvl="1"/>
            <a:r>
              <a:rPr lang="en-US" altLang="en-US" dirty="0">
                <a:latin typeface="Helvetica" charset="0"/>
                <a:ea typeface="Helvetica" charset="0"/>
                <a:cs typeface="Helvetica" charset="0"/>
              </a:rPr>
              <a:t>Generate sales</a:t>
            </a:r>
          </a:p>
          <a:p>
            <a:pPr lvl="1"/>
            <a:r>
              <a:rPr lang="en-US" altLang="en-US" dirty="0">
                <a:latin typeface="Helvetica" charset="0"/>
                <a:ea typeface="Helvetica" charset="0"/>
                <a:cs typeface="Helvetica" charset="0"/>
              </a:rPr>
              <a:t>Improve their reputations</a:t>
            </a:r>
          </a:p>
          <a:p>
            <a:pPr lvl="1"/>
            <a:r>
              <a:rPr lang="en-US" altLang="en-US" dirty="0">
                <a:latin typeface="Helvetica" charset="0"/>
                <a:ea typeface="Helvetica" charset="0"/>
                <a:cs typeface="Helvetica" charset="0"/>
              </a:rPr>
              <a:t>Better serve customers</a:t>
            </a:r>
          </a:p>
          <a:p>
            <a:pPr marL="0" indent="0">
              <a:buNone/>
            </a:pPr>
            <a:endParaRPr lang="en-US" altLang="en-US" dirty="0">
              <a:latin typeface="Helvetica" charset="0"/>
              <a:ea typeface="Helvetica" charset="0"/>
              <a:cs typeface="Helvetica" charset="0"/>
            </a:endParaRPr>
          </a:p>
          <a:p>
            <a:pPr eaLnBrk="1" hangingPunct="1"/>
            <a:endParaRPr lang="en-US" altLang="en-US" dirty="0">
              <a:latin typeface="Helvetica" charset="0"/>
              <a:ea typeface="Helvetica" charset="0"/>
              <a:cs typeface="Helvetica" charset="0"/>
            </a:endParaRPr>
          </a:p>
          <a:p>
            <a:pPr eaLnBrk="1" hangingPunct="1"/>
            <a:endParaRPr lang="en-US" alt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1895673" y="622813"/>
            <a:ext cx="8914894" cy="5805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Marketing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066800" y="1405467"/>
            <a:ext cx="10058400" cy="0"/>
          </a:xfrm>
          <a:prstGeom prst="line">
            <a:avLst/>
          </a:prstGeom>
          <a:ln w="76200">
            <a:solidFill>
              <a:srgbClr val="006CA7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567" y="578951"/>
            <a:ext cx="535965" cy="5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41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0517857"/>
              </p:ext>
            </p:extLst>
          </p:nvPr>
        </p:nvGraphicFramePr>
        <p:xfrm>
          <a:off x="1981200" y="1651412"/>
          <a:ext cx="8229600" cy="4215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981200" y="623195"/>
            <a:ext cx="8885397" cy="5805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Marketing (cont’d)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066800" y="1405467"/>
            <a:ext cx="10058400" cy="0"/>
          </a:xfrm>
          <a:prstGeom prst="line">
            <a:avLst/>
          </a:prstGeom>
          <a:ln w="76200">
            <a:solidFill>
              <a:srgbClr val="006CA7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567" y="578951"/>
            <a:ext cx="535965" cy="5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25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427"/>
            <a:ext cx="12192000" cy="5435600"/>
          </a:xfrm>
          <a:prstGeom prst="rect">
            <a:avLst/>
          </a:prstGeom>
          <a:solidFill>
            <a:srgbClr val="006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CA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1666" y="1994959"/>
            <a:ext cx="10515600" cy="31527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PUBLISHED BY: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FLATWORLD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©2020 BY FLATWORLD. ALL RIGHTS RESERVED. YOUR USE OF THIS WORK IS SUBJECT TO THE LICENSE AGREEMENT AVAILABLE.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USED, MODIFIED, OR REPRODUCED IN ANY FORM BY ANY MEANS EXCEPT AS EXPRESSLY PERMITTED UNDER THE LICENSING AGREEMENT.</a:t>
            </a:r>
          </a:p>
        </p:txBody>
      </p:sp>
    </p:spTree>
    <p:extLst>
      <p:ext uri="{BB962C8B-B14F-4D97-AF65-F5344CB8AC3E}">
        <p14:creationId xmlns:p14="http://schemas.microsoft.com/office/powerpoint/2010/main" val="1717697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7918129"/>
              </p:ext>
            </p:extLst>
          </p:nvPr>
        </p:nvGraphicFramePr>
        <p:xfrm>
          <a:off x="1981200" y="1607168"/>
          <a:ext cx="8229600" cy="426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857189" y="623195"/>
            <a:ext cx="8767410" cy="5805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Operations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066800" y="1405467"/>
            <a:ext cx="10058400" cy="0"/>
          </a:xfrm>
          <a:prstGeom prst="line">
            <a:avLst/>
          </a:prstGeom>
          <a:ln w="76200">
            <a:solidFill>
              <a:srgbClr val="006CA7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567" y="578951"/>
            <a:ext cx="535965" cy="5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33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066800" y="1696018"/>
            <a:ext cx="10058400" cy="483042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Knowledge management systems are transforming into social media technologies.</a:t>
            </a:r>
          </a:p>
          <a:p>
            <a:pPr lvl="1" eaLnBrk="1" hangingPunct="1"/>
            <a:r>
              <a:rPr lang="en-US" altLang="en-US" dirty="0">
                <a:latin typeface="Helvetica" charset="0"/>
                <a:ea typeface="Helvetica" charset="0"/>
                <a:cs typeface="Helvetica" charset="0"/>
              </a:rPr>
              <a:t>Helps in organizing and leveraging teams of experts.</a:t>
            </a:r>
          </a:p>
          <a:p>
            <a:pPr eaLnBrk="1" hangingPunct="1"/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Technology is used for employee training, screening, and evaluation.</a:t>
            </a:r>
          </a:p>
          <a:p>
            <a:pPr eaLnBrk="1" hangingPunct="1"/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Recruiting has moved online.</a:t>
            </a:r>
          </a:p>
          <a:p>
            <a:pPr lvl="1" eaLnBrk="1" hangingPunct="1"/>
            <a:r>
              <a:rPr lang="en-US" altLang="en-US" dirty="0">
                <a:latin typeface="Helvetica" charset="0"/>
                <a:ea typeface="Helvetica" charset="0"/>
                <a:cs typeface="Helvetica" charset="0"/>
              </a:rPr>
              <a:t>Grounded in information systems that search databases for specific skill sets.</a:t>
            </a:r>
          </a:p>
          <a:p>
            <a:pPr lvl="1" eaLnBrk="1" hangingPunct="1"/>
            <a:r>
              <a:rPr lang="en-US" altLang="en-US" dirty="0">
                <a:latin typeface="Helvetica" charset="0"/>
                <a:ea typeface="Helvetica" charset="0"/>
                <a:cs typeface="Helvetica" charset="0"/>
              </a:rPr>
              <a:t>Job seekers write résumés with key words as the first cut can be made by a database search program.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837524" y="618237"/>
            <a:ext cx="8737913" cy="5805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Human Resources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066800" y="1405467"/>
            <a:ext cx="10058400" cy="0"/>
          </a:xfrm>
          <a:prstGeom prst="line">
            <a:avLst/>
          </a:prstGeom>
          <a:ln w="76200">
            <a:solidFill>
              <a:srgbClr val="006CA7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567" y="578951"/>
            <a:ext cx="535965" cy="5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066800" y="1696018"/>
            <a:ext cx="10058400" cy="4830429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Professional social networks have put added pressure on employee satisfaction and retention.</a:t>
            </a:r>
          </a:p>
          <a:p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Some students with their thoughtful blog posts, compelling LinkedIn presence, and Twitter activities set themselves apart from their counterparts. </a:t>
            </a:r>
          </a:p>
          <a:p>
            <a:endParaRPr lang="en-US" alt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837524" y="618237"/>
            <a:ext cx="8737913" cy="5805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Human Resource (cont’d)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066800" y="1405467"/>
            <a:ext cx="10058400" cy="0"/>
          </a:xfrm>
          <a:prstGeom prst="line">
            <a:avLst/>
          </a:prstGeom>
          <a:ln w="76200">
            <a:solidFill>
              <a:srgbClr val="006CA7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567" y="578951"/>
            <a:ext cx="535965" cy="5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81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066800" y="1831486"/>
            <a:ext cx="10058400" cy="454390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Activity has increased in the areas of intellectual property, patents, piracy, and privacy.</a:t>
            </a:r>
          </a:p>
          <a:p>
            <a:pPr eaLnBrk="1" hangingPunct="1"/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Firms need legal teams with the skills to: </a:t>
            </a:r>
          </a:p>
          <a:p>
            <a:pPr lvl="1" eaLnBrk="1" hangingPunct="1"/>
            <a:r>
              <a:rPr lang="en-US" altLang="en-US" dirty="0">
                <a:latin typeface="Helvetica" charset="0"/>
                <a:ea typeface="Helvetica" charset="0"/>
                <a:cs typeface="Helvetica" charset="0"/>
              </a:rPr>
              <a:t>Determine whether a firm can legally do what it plans. </a:t>
            </a:r>
          </a:p>
          <a:p>
            <a:pPr lvl="1" eaLnBrk="1" hangingPunct="1"/>
            <a:r>
              <a:rPr lang="en-US" altLang="en-US" dirty="0">
                <a:latin typeface="Helvetica" charset="0"/>
                <a:ea typeface="Helvetica" charset="0"/>
                <a:cs typeface="Helvetica" charset="0"/>
              </a:rPr>
              <a:t>Help them protect proprietary methods and content.</a:t>
            </a:r>
          </a:p>
          <a:p>
            <a:pPr lvl="1" eaLnBrk="1" hangingPunct="1"/>
            <a:r>
              <a:rPr lang="en-US" altLang="en-US" dirty="0">
                <a:latin typeface="Helvetica" charset="0"/>
                <a:ea typeface="Helvetica" charset="0"/>
                <a:cs typeface="Helvetica" charset="0"/>
              </a:rPr>
              <a:t>Help enforce claims in the home country and abroad.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939919" y="611886"/>
            <a:ext cx="8870649" cy="5805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Law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066800" y="1405467"/>
            <a:ext cx="10058400" cy="0"/>
          </a:xfrm>
          <a:prstGeom prst="line">
            <a:avLst/>
          </a:prstGeom>
          <a:ln w="76200">
            <a:solidFill>
              <a:srgbClr val="006CA7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567" y="578951"/>
            <a:ext cx="535965" cy="5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5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066800" y="1696019"/>
            <a:ext cx="10059141" cy="405384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Programmers </a:t>
            </a:r>
          </a:p>
          <a:p>
            <a:pPr eaLnBrk="1" hangingPunct="1"/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Experts in user-interface design, process design, and strategy</a:t>
            </a:r>
          </a:p>
          <a:p>
            <a:pPr eaLnBrk="1" hangingPunct="1"/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Consulting and field engineering </a:t>
            </a:r>
          </a:p>
          <a:p>
            <a:pPr eaLnBrk="1" hangingPunct="1"/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Chief information officer </a:t>
            </a:r>
          </a:p>
          <a:p>
            <a:pPr eaLnBrk="1" hangingPunct="1"/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Chief technology officer </a:t>
            </a:r>
          </a:p>
          <a:p>
            <a:pPr eaLnBrk="1" hangingPunct="1"/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C-level specialties in emerging areas </a:t>
            </a:r>
          </a:p>
          <a:p>
            <a:pPr lvl="1" eaLnBrk="1" hangingPunct="1"/>
            <a:r>
              <a:rPr lang="en-US" altLang="en-US" dirty="0">
                <a:latin typeface="Helvetica" charset="0"/>
                <a:ea typeface="Helvetica" charset="0"/>
                <a:cs typeface="Helvetica" charset="0"/>
              </a:rPr>
              <a:t>Chief information security officer (CISO)</a:t>
            </a:r>
          </a:p>
          <a:p>
            <a:pPr lvl="1" eaLnBrk="1" hangingPunct="1"/>
            <a:r>
              <a:rPr lang="en-US" altLang="en-US" dirty="0">
                <a:latin typeface="Helvetica" charset="0"/>
                <a:ea typeface="Helvetica" charset="0"/>
                <a:cs typeface="Helvetica" charset="0"/>
              </a:rPr>
              <a:t>Chief privacy officer (CPO)</a:t>
            </a:r>
          </a:p>
          <a:p>
            <a:pPr eaLnBrk="1" hangingPunct="1"/>
            <a:endParaRPr lang="en-US" alt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896516" y="616147"/>
            <a:ext cx="8855900" cy="5805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Information Systems Careers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066800" y="1405467"/>
            <a:ext cx="10058400" cy="0"/>
          </a:xfrm>
          <a:prstGeom prst="line">
            <a:avLst/>
          </a:prstGeom>
          <a:ln w="76200">
            <a:solidFill>
              <a:srgbClr val="006CA7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567" y="578951"/>
            <a:ext cx="535965" cy="5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066799" y="1731847"/>
            <a:ext cx="10058401" cy="383651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Understand the structure of this text, the issues and examples that will be introduced, and why they are important.</a:t>
            </a:r>
          </a:p>
          <a:p>
            <a:endParaRPr lang="en-US" altLang="en-US" dirty="0">
              <a:latin typeface="Helvetica" charset="0"/>
              <a:ea typeface="Helvetica" charset="0"/>
              <a:cs typeface="Helvetica" charset="0"/>
            </a:endParaRPr>
          </a:p>
          <a:p>
            <a:pPr eaLnBrk="1" hangingPunct="1"/>
            <a:endParaRPr lang="en-US" alt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04804" y="626598"/>
            <a:ext cx="8182389" cy="5805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Learning Objective</a:t>
            </a:r>
            <a:endParaRPr lang="en-US" altLang="en-US" sz="32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066800" y="1405467"/>
            <a:ext cx="10058400" cy="0"/>
          </a:xfrm>
          <a:prstGeom prst="line">
            <a:avLst/>
          </a:prstGeom>
          <a:ln w="76200">
            <a:solidFill>
              <a:srgbClr val="006CA7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567" y="578951"/>
            <a:ext cx="535965" cy="5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6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066800" y="1804867"/>
            <a:ext cx="10058400" cy="457125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Intersection of business and technology must be studied:</a:t>
            </a:r>
          </a:p>
          <a:p>
            <a:pPr lvl="1"/>
            <a:r>
              <a:rPr lang="en-US" altLang="en-US" dirty="0">
                <a:latin typeface="Helvetica" charset="0"/>
                <a:ea typeface="Helvetica" charset="0"/>
                <a:cs typeface="Helvetica" charset="0"/>
              </a:rPr>
              <a:t>To develop critical-thinking skills specific to technology.</a:t>
            </a:r>
          </a:p>
          <a:p>
            <a:pPr lvl="1" eaLnBrk="1" hangingPunct="1"/>
            <a:r>
              <a:rPr lang="en-US" altLang="en-US" dirty="0">
                <a:latin typeface="Helvetica" charset="0"/>
                <a:ea typeface="Helvetica" charset="0"/>
                <a:cs typeface="Helvetica" charset="0"/>
              </a:rPr>
              <a:t>To evaluate new, emerging technologies.</a:t>
            </a:r>
          </a:p>
          <a:p>
            <a:pPr eaLnBrk="1" hangingPunct="1"/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Those not trained to evaluate and make decisions risk irrelevance, marginalization, and failure.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951236" y="620628"/>
            <a:ext cx="8741343" cy="5805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Your Future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066800" y="1405467"/>
            <a:ext cx="10058400" cy="0"/>
          </a:xfrm>
          <a:prstGeom prst="line">
            <a:avLst/>
          </a:prstGeom>
          <a:ln w="76200">
            <a:solidFill>
              <a:srgbClr val="006CA7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567" y="578951"/>
            <a:ext cx="535965" cy="5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6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149600"/>
            <a:ext cx="12192000" cy="2859314"/>
          </a:xfrm>
          <a:prstGeom prst="rect">
            <a:avLst/>
          </a:prstGeom>
          <a:solidFill>
            <a:srgbClr val="006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1631" y="3198061"/>
            <a:ext cx="113423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Setting the Stage: Technology </a:t>
            </a:r>
            <a:br>
              <a:rPr lang="en-US" sz="54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54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and the Modern Enterprise</a:t>
            </a:r>
          </a:p>
        </p:txBody>
      </p:sp>
    </p:spTree>
    <p:extLst>
      <p:ext uri="{BB962C8B-B14F-4D97-AF65-F5344CB8AC3E}">
        <p14:creationId xmlns:p14="http://schemas.microsoft.com/office/powerpoint/2010/main" val="737147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>
          <a:xfrm>
            <a:off x="1949752" y="631018"/>
            <a:ext cx="9937448" cy="5805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Learning Objective</a:t>
            </a:r>
            <a:endParaRPr lang="en-US" altLang="en-US" sz="32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066800" y="1599345"/>
            <a:ext cx="10058400" cy="4425372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Appreciate how, in recent years, technology has helped bring about radical changes across industries and throughout societies.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066800" y="1405467"/>
            <a:ext cx="10058400" cy="0"/>
          </a:xfrm>
          <a:prstGeom prst="line">
            <a:avLst/>
          </a:prstGeom>
          <a:ln w="76200">
            <a:solidFill>
              <a:srgbClr val="006CA7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567" y="578951"/>
            <a:ext cx="535965" cy="5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8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168399" y="1696019"/>
            <a:ext cx="9956801" cy="352456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Business models and strategies have rapidly changed based on new and evolving technology.</a:t>
            </a:r>
          </a:p>
          <a:p>
            <a:pPr lvl="1"/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While technology is fundamentally transforming business environments, a report in Forbes suggests that 72 percent of firms are failing at digital transformation.  </a:t>
            </a:r>
          </a:p>
          <a:p>
            <a:pPr lvl="1"/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Billions in advertising dollars flee old media and are pouring into digital efforts.</a:t>
            </a:r>
          </a:p>
          <a:p>
            <a:pPr lvl="2"/>
            <a:r>
              <a:rPr lang="en-US" altLang="en-US" sz="1800" dirty="0">
                <a:latin typeface="Helvetica" charset="0"/>
                <a:ea typeface="Helvetica" charset="0"/>
                <a:cs typeface="Helvetica" charset="0"/>
              </a:rPr>
              <a:t>Google is now the world’s most profitable media company.</a:t>
            </a:r>
          </a:p>
          <a:p>
            <a:pPr lvl="2"/>
            <a:r>
              <a:rPr lang="en-US" altLang="en-US" sz="1800" dirty="0">
                <a:latin typeface="Helvetica" charset="0"/>
                <a:ea typeface="Helvetica" charset="0"/>
                <a:cs typeface="Helvetica" charset="0"/>
              </a:rPr>
              <a:t>If app sales through iTunes were considered a separate business, they would constitute a firm larger than </a:t>
            </a:r>
            <a:r>
              <a:rPr lang="en-US" sz="1800" dirty="0">
                <a:latin typeface="Helvetica" charset="0"/>
                <a:ea typeface="Helvetica" charset="0"/>
                <a:cs typeface="Helvetica" charset="0"/>
              </a:rPr>
              <a:t>more than half of the companies ranked in the </a:t>
            </a:r>
            <a:r>
              <a:rPr lang="en-US" sz="1800" i="1" dirty="0">
                <a:latin typeface="Helvetica" charset="0"/>
                <a:ea typeface="Helvetica" charset="0"/>
                <a:cs typeface="Helvetica" charset="0"/>
              </a:rPr>
              <a:t>Fortune</a:t>
            </a:r>
            <a:r>
              <a:rPr lang="en-US" sz="1800" dirty="0">
                <a:latin typeface="Helvetica" charset="0"/>
                <a:ea typeface="Helvetica" charset="0"/>
                <a:cs typeface="Helvetica" charset="0"/>
              </a:rPr>
              <a:t> 500. </a:t>
            </a:r>
          </a:p>
          <a:p>
            <a:pPr marL="231775" lvl="2" indent="-222250"/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While tech creates new Giants, also know that half of the </a:t>
            </a:r>
            <a:r>
              <a:rPr lang="en-US" altLang="en-US" sz="2400" i="1" dirty="0">
                <a:latin typeface="Helvetica" charset="0"/>
                <a:ea typeface="Helvetica" charset="0"/>
                <a:cs typeface="Helvetica" charset="0"/>
              </a:rPr>
              <a:t>Fortune</a:t>
            </a:r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 500 companies on the list in 2000 have fallen off since then as a result of mergers, acquisitions, and bankruptcies. </a:t>
            </a:r>
          </a:p>
          <a:p>
            <a:pPr lvl="2"/>
            <a:endParaRPr lang="en-US" alt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066800" y="1405467"/>
            <a:ext cx="10058400" cy="0"/>
          </a:xfrm>
          <a:prstGeom prst="line">
            <a:avLst/>
          </a:prstGeom>
          <a:ln w="76200">
            <a:solidFill>
              <a:srgbClr val="006CA7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567" y="578951"/>
            <a:ext cx="535965" cy="535965"/>
          </a:xfrm>
          <a:prstGeom prst="rect">
            <a:avLst/>
          </a:prstGeom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1910421" y="370169"/>
            <a:ext cx="9121371" cy="5805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1B2B5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Tech’s Tectonic Shift: Radically Changing </a:t>
            </a:r>
            <a:br>
              <a:rPr lang="en-US" sz="3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3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Business Landscapes (cont’d)</a:t>
            </a:r>
            <a:endParaRPr lang="en-US" sz="32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67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10421" y="370169"/>
            <a:ext cx="9121371" cy="580572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Tech’s Tectonic Shift: Radically Changing </a:t>
            </a:r>
            <a:br>
              <a:rPr lang="en-US" sz="32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32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Business Landscapes (cont’d)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066800" y="1771705"/>
            <a:ext cx="10058400" cy="4410327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Social media barely warranted a mention a decade ago.</a:t>
            </a:r>
          </a:p>
          <a:p>
            <a:pPr lvl="1"/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With the advances in mobile technology, YouTube, Facebook, Instagram, and Twitter are now the preferred globally used communication tools.</a:t>
            </a:r>
          </a:p>
          <a:p>
            <a:pPr lvl="1" eaLnBrk="1" hangingPunct="1"/>
            <a:r>
              <a:rPr lang="en-US" altLang="en-US" dirty="0">
                <a:latin typeface="Helvetica" charset="0"/>
                <a:ea typeface="Helvetica" charset="0"/>
                <a:cs typeface="Helvetica" charset="0"/>
              </a:rPr>
              <a:t>Social media has merged as a catalyst for social change.</a:t>
            </a:r>
          </a:p>
          <a:p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Technology is contributing to the rapid shift in global business power.</a:t>
            </a:r>
          </a:p>
          <a:p>
            <a:pPr lvl="1"/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China started the century as a nation largely unplugged and offline. But today, China has more Internet users than any other country. </a:t>
            </a:r>
          </a:p>
          <a:p>
            <a:pPr lvl="2"/>
            <a:r>
              <a:rPr lang="en-US" sz="1800" dirty="0">
                <a:latin typeface="Helvetica" charset="0"/>
                <a:ea typeface="Helvetica" charset="0"/>
                <a:cs typeface="Helvetica" charset="0"/>
              </a:rPr>
              <a:t>China has emerged as a clear leader in smartphone payments. In 2018, Chinese consumers spent $41.3 trillion through mobile payments, over 250 times the amount spent in the United States.</a:t>
            </a:r>
          </a:p>
          <a:p>
            <a:pPr lvl="2"/>
            <a:r>
              <a:rPr lang="en-US" sz="1800" dirty="0">
                <a:latin typeface="Helvetica" charset="0"/>
                <a:ea typeface="Helvetica" charset="0"/>
                <a:cs typeface="Helvetica" charset="0"/>
              </a:rPr>
              <a:t>China has spectacularly launched several publicly traded Internet firms, including Baidu, Tencent, and Alibaba—the largest </a:t>
            </a:r>
            <a:r>
              <a:rPr lang="en-US" sz="1800" b="1" dirty="0">
                <a:latin typeface="Helvetica" charset="0"/>
                <a:ea typeface="Helvetica" charset="0"/>
                <a:cs typeface="Helvetica" charset="0"/>
              </a:rPr>
              <a:t>IPO </a:t>
            </a:r>
            <a:r>
              <a:rPr lang="en-US" sz="1800" dirty="0">
                <a:latin typeface="Helvetica" charset="0"/>
                <a:ea typeface="Helvetica" charset="0"/>
                <a:cs typeface="Helvetica" charset="0"/>
              </a:rPr>
              <a:t>of all time.</a:t>
            </a:r>
          </a:p>
          <a:p>
            <a:pPr lvl="1"/>
            <a:endParaRPr lang="en-US" dirty="0">
              <a:latin typeface="Helvetica" charset="0"/>
              <a:ea typeface="Helvetica" charset="0"/>
              <a:cs typeface="Helvetica" charset="0"/>
            </a:endParaRPr>
          </a:p>
          <a:p>
            <a:pPr lvl="1" eaLnBrk="1" hangingPunct="1"/>
            <a:endParaRPr lang="en-US" alt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066800" y="1405467"/>
            <a:ext cx="10058400" cy="0"/>
          </a:xfrm>
          <a:prstGeom prst="line">
            <a:avLst/>
          </a:prstGeom>
          <a:ln w="76200">
            <a:solidFill>
              <a:srgbClr val="006CA7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567" y="578951"/>
            <a:ext cx="535965" cy="5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84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066801" y="1696019"/>
            <a:ext cx="10058400" cy="494075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The world’s second most populous nation, India, has ridden technology to become a global IT powerhouse.</a:t>
            </a:r>
          </a:p>
          <a:p>
            <a:pPr lvl="1"/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In two decades, India’s tech sector has grown from almost nothing to a $120 billion industry.</a:t>
            </a:r>
          </a:p>
          <a:p>
            <a:pPr lvl="1"/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India’s TCS (Tata Consulting Services) is the world’s number two technology solutions firm, second in size only to IBM.</a:t>
            </a:r>
          </a:p>
          <a:p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Technology is assisting other nations with economic development an infrastructure growth.</a:t>
            </a:r>
          </a:p>
          <a:p>
            <a:pPr lvl="1"/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Nations in sub-Saharan Africa, are utilizing fast/cheap tech as an economic lubricant. </a:t>
            </a:r>
          </a:p>
          <a:p>
            <a:pPr lvl="2"/>
            <a:r>
              <a:rPr lang="en-US" sz="1800" dirty="0">
                <a:latin typeface="Helvetica" charset="0"/>
                <a:ea typeface="Helvetica" charset="0"/>
                <a:cs typeface="Helvetica" charset="0"/>
              </a:rPr>
              <a:t>Seventy percent of the region’s population lives within range of mobile phone coverage.</a:t>
            </a:r>
          </a:p>
          <a:p>
            <a:pPr lvl="2"/>
            <a:r>
              <a:rPr lang="en-US" sz="1800" dirty="0">
                <a:latin typeface="Helvetica" charset="0"/>
                <a:ea typeface="Helvetica" charset="0"/>
                <a:cs typeface="Helvetica" charset="0"/>
              </a:rPr>
              <a:t>Many nations in sub-Saharan Africa now rank among the world’s fastest growing economies. </a:t>
            </a:r>
            <a:endParaRPr lang="en-US" altLang="en-US" sz="1800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066800" y="1405467"/>
            <a:ext cx="10058400" cy="0"/>
          </a:xfrm>
          <a:prstGeom prst="line">
            <a:avLst/>
          </a:prstGeom>
          <a:ln w="76200">
            <a:solidFill>
              <a:srgbClr val="006CA7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567" y="578951"/>
            <a:ext cx="535965" cy="535965"/>
          </a:xfrm>
          <a:prstGeom prst="rect">
            <a:avLst/>
          </a:prstGeom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1910421" y="370169"/>
            <a:ext cx="9121371" cy="580572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Tech’s Tectonic Shift: Radically Changing </a:t>
            </a:r>
            <a:br>
              <a:rPr lang="en-US" sz="32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32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Business Landscapes (cont’d)</a:t>
            </a:r>
          </a:p>
        </p:txBody>
      </p:sp>
    </p:spTree>
    <p:extLst>
      <p:ext uri="{BB962C8B-B14F-4D97-AF65-F5344CB8AC3E}">
        <p14:creationId xmlns:p14="http://schemas.microsoft.com/office/powerpoint/2010/main" val="86196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066800" y="1771704"/>
            <a:ext cx="10058400" cy="4410327"/>
          </a:xfrm>
        </p:spPr>
        <p:txBody>
          <a:bodyPr>
            <a:normAutofit/>
          </a:bodyPr>
          <a:lstStyle/>
          <a:p>
            <a:pPr marL="685800" lvl="3">
              <a:spcBef>
                <a:spcPts val="1000"/>
              </a:spcBef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Tech giants including Google, IBM, and Microsoft now run R&amp;D centers and significant operations in several African nations.</a:t>
            </a:r>
            <a:endParaRPr lang="en-US" altLang="en-US" dirty="0">
              <a:latin typeface="Helvetica" charset="0"/>
              <a:ea typeface="Helvetica" charset="0"/>
              <a:cs typeface="Helvetica" charset="0"/>
            </a:endParaRPr>
          </a:p>
          <a:p>
            <a:pPr eaLnBrk="1" hangingPunct="1"/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Technology is assisting other nations with economic development an infrastructure growth.</a:t>
            </a:r>
          </a:p>
          <a:p>
            <a:pPr lvl="1"/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Nations in sub-Saharan Africa, are utilizing fast/cheap tech as an economic lubricant. </a:t>
            </a:r>
          </a:p>
          <a:p>
            <a:pPr lvl="2"/>
            <a:r>
              <a:rPr lang="en-US" sz="1800" dirty="0">
                <a:latin typeface="Helvetica" charset="0"/>
                <a:ea typeface="Helvetica" charset="0"/>
                <a:cs typeface="Helvetica" charset="0"/>
              </a:rPr>
              <a:t>Seventy percent of the region’s population lives within range of mobile phone coverage.</a:t>
            </a:r>
          </a:p>
          <a:p>
            <a:pPr lvl="2"/>
            <a:r>
              <a:rPr lang="en-US" sz="1800" dirty="0">
                <a:latin typeface="Helvetica" charset="0"/>
                <a:ea typeface="Helvetica" charset="0"/>
                <a:cs typeface="Helvetica" charset="0"/>
              </a:rPr>
              <a:t>Many nations in sub-Saharan Africa now rank among the world’s fastest growing economies. </a:t>
            </a:r>
            <a:endParaRPr lang="en-US" altLang="en-US" sz="1800" dirty="0">
              <a:latin typeface="Helvetica" charset="0"/>
              <a:ea typeface="Helvetica" charset="0"/>
              <a:cs typeface="Helvetica" charset="0"/>
            </a:endParaRPr>
          </a:p>
          <a:p>
            <a:pPr marL="688975" lvl="2" indent="-222250"/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Tech giants including Google, IBM, and Microsoft now run R&amp;D centers and significant operations in several African nations.</a:t>
            </a:r>
            <a:endParaRPr lang="en-US" alt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066800" y="1405467"/>
            <a:ext cx="10058400" cy="0"/>
          </a:xfrm>
          <a:prstGeom prst="line">
            <a:avLst/>
          </a:prstGeom>
          <a:ln w="76200">
            <a:solidFill>
              <a:srgbClr val="006CA7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567" y="578951"/>
            <a:ext cx="535965" cy="535965"/>
          </a:xfrm>
          <a:prstGeom prst="rect">
            <a:avLst/>
          </a:prstGeom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1910421" y="370169"/>
            <a:ext cx="9121371" cy="580572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Tech’s Tectonic Shift: Radically Changing </a:t>
            </a:r>
            <a:br>
              <a:rPr lang="en-US" sz="32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32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Business Landscapes (cont’d)</a:t>
            </a:r>
          </a:p>
        </p:txBody>
      </p:sp>
    </p:spTree>
    <p:extLst>
      <p:ext uri="{BB962C8B-B14F-4D97-AF65-F5344CB8AC3E}">
        <p14:creationId xmlns:p14="http://schemas.microsoft.com/office/powerpoint/2010/main" val="89352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066800" y="1771705"/>
            <a:ext cx="10058400" cy="4410327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Fast/cheap computing is also helping create the multibillion dollar Internet of Things (IoT), putting smarts in all sorts of products: lamps, watches, thermostats, and door locks.</a:t>
            </a:r>
          </a:p>
          <a:p>
            <a:pPr lvl="1"/>
            <a:r>
              <a:rPr lang="en-US" b="1" dirty="0">
                <a:solidFill>
                  <a:srgbClr val="006CA7"/>
                </a:solidFill>
                <a:latin typeface="Helvetica" charset="0"/>
                <a:ea typeface="Helvetica" charset="0"/>
                <a:cs typeface="Helvetica" charset="0"/>
              </a:rPr>
              <a:t>Internet of Things: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A vision where low-cost sensors, processors, and communication are embedded into  wide array of products and our environment.</a:t>
            </a:r>
          </a:p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There are already more so-called Internet of Things (IoT)-connected devices than the entire world population of humans, and that number is only growing.</a:t>
            </a:r>
          </a:p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Cheap processors and software smarts are also powering the drone revolution with far-reaching impact. </a:t>
            </a:r>
            <a:endParaRPr lang="en-US" altLang="en-US" sz="2400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066800" y="1405467"/>
            <a:ext cx="10058400" cy="0"/>
          </a:xfrm>
          <a:prstGeom prst="line">
            <a:avLst/>
          </a:prstGeom>
          <a:ln w="76200">
            <a:solidFill>
              <a:srgbClr val="006CA7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567" y="578951"/>
            <a:ext cx="535965" cy="535965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1910421" y="370169"/>
            <a:ext cx="9121371" cy="580572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Tech’s Tectonic Shift: Radically Changing </a:t>
            </a:r>
            <a:br>
              <a:rPr lang="en-US" sz="32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32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Business Landscapes (cont’d)</a:t>
            </a:r>
          </a:p>
        </p:txBody>
      </p:sp>
    </p:spTree>
    <p:extLst>
      <p:ext uri="{BB962C8B-B14F-4D97-AF65-F5344CB8AC3E}">
        <p14:creationId xmlns:p14="http://schemas.microsoft.com/office/powerpoint/2010/main" val="27181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nciples of Macro" id="{89D2DF60-FA8A-FE43-B1E9-BFF76EF19FB0}" vid="{BE2FFA3C-8978-CF4C-B22A-2D8E0E366F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Mastering Org Behvaior</Template>
  <TotalTime>2772</TotalTime>
  <Words>1650</Words>
  <Application>Microsoft Office PowerPoint</Application>
  <PresentationFormat>Widescreen</PresentationFormat>
  <Paragraphs>173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Helvetica</vt:lpstr>
      <vt:lpstr>Roboto</vt:lpstr>
      <vt:lpstr>Blank Slide</vt:lpstr>
      <vt:lpstr>Information Systems: A Manager’s Guide to  Harnessing Technology, V8.0</vt:lpstr>
      <vt:lpstr>PowerPoint Presentation</vt:lpstr>
      <vt:lpstr>PowerPoint Presentation</vt:lpstr>
      <vt:lpstr>Learning Objective</vt:lpstr>
      <vt:lpstr>PowerPoint Presentation</vt:lpstr>
      <vt:lpstr>Tech’s Tectonic Shift: Radically Changing  Business Landscapes (cont’d)</vt:lpstr>
      <vt:lpstr>Tech’s Tectonic Shift: Radically Changing  Business Landscapes (cont’d)</vt:lpstr>
      <vt:lpstr>Tech’s Tectonic Shift: Radically Changing  Business Landscapes (cont’d)</vt:lpstr>
      <vt:lpstr>Tech’s Tectonic Shift: Radically Changing  Business Landscapes (cont’d)</vt:lpstr>
      <vt:lpstr>Tech’s Tectonic Shift: Radically Changing  Business Landscapes (cont’d)</vt:lpstr>
      <vt:lpstr>Learning Objective</vt:lpstr>
      <vt:lpstr>It’s Your Revolution</vt:lpstr>
      <vt:lpstr>It’s Your Revolution (cont’d)</vt:lpstr>
      <vt:lpstr>Learning Objectives</vt:lpstr>
      <vt:lpstr>GEEK Up—Tech Is Everywhere and You’ll Need  It to Thrive</vt:lpstr>
      <vt:lpstr>Finance</vt:lpstr>
      <vt:lpstr>Accounting</vt:lpstr>
      <vt:lpstr>Marketing</vt:lpstr>
      <vt:lpstr>Marketing (cont’d)</vt:lpstr>
      <vt:lpstr>Operations</vt:lpstr>
      <vt:lpstr>Human Resources</vt:lpstr>
      <vt:lpstr>Human Resource (cont’d)</vt:lpstr>
      <vt:lpstr>Law</vt:lpstr>
      <vt:lpstr>Information Systems Careers</vt:lpstr>
      <vt:lpstr>Learning Objective</vt:lpstr>
      <vt:lpstr>Your Future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information_systems_8_0_ch01_powerpoint_lecture_notes-FW_BA.pptx</dc:title>
  <dc:creator>FlatWorld</dc:creator>
  <cp:keywords>fwbainc FlatWorld</cp:keywords>
  <dc:description>Created exclusively for Kevin Sly &lt;slyke@gram.edu&gt;</dc:description>
  <cp:lastModifiedBy>K Sly</cp:lastModifiedBy>
  <cp:revision>106</cp:revision>
  <cp:lastPrinted>2018-08-29T20:03:23Z</cp:lastPrinted>
  <dcterms:created xsi:type="dcterms:W3CDTF">2017-05-19T13:43:17Z</dcterms:created>
  <dcterms:modified xsi:type="dcterms:W3CDTF">2022-08-04T01:29:50Z</dcterms:modified>
</cp:coreProperties>
</file>